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charts/chart20.xml" ContentType="application/vnd.openxmlformats-officedocument.drawingml.chart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3" r:id="rId2"/>
    <p:sldId id="336" r:id="rId3"/>
    <p:sldId id="261" r:id="rId4"/>
    <p:sldId id="337" r:id="rId5"/>
    <p:sldId id="338" r:id="rId6"/>
    <p:sldId id="271" r:id="rId7"/>
    <p:sldId id="339" r:id="rId8"/>
    <p:sldId id="355" r:id="rId9"/>
    <p:sldId id="331" r:id="rId10"/>
    <p:sldId id="333" r:id="rId11"/>
    <p:sldId id="334" r:id="rId12"/>
    <p:sldId id="347" r:id="rId13"/>
    <p:sldId id="340" r:id="rId14"/>
    <p:sldId id="348" r:id="rId15"/>
    <p:sldId id="259" r:id="rId16"/>
    <p:sldId id="286" r:id="rId17"/>
    <p:sldId id="273" r:id="rId18"/>
    <p:sldId id="357" r:id="rId19"/>
    <p:sldId id="353" r:id="rId20"/>
    <p:sldId id="283" r:id="rId21"/>
    <p:sldId id="282" r:id="rId22"/>
    <p:sldId id="352" r:id="rId23"/>
    <p:sldId id="341" r:id="rId24"/>
    <p:sldId id="354" r:id="rId25"/>
    <p:sldId id="284" r:id="rId26"/>
    <p:sldId id="270" r:id="rId27"/>
    <p:sldId id="287" r:id="rId28"/>
    <p:sldId id="278" r:id="rId29"/>
    <p:sldId id="345" r:id="rId30"/>
    <p:sldId id="344" r:id="rId31"/>
    <p:sldId id="349" r:id="rId32"/>
    <p:sldId id="350" r:id="rId33"/>
    <p:sldId id="267" r:id="rId34"/>
    <p:sldId id="356" r:id="rId35"/>
    <p:sldId id="307" r:id="rId36"/>
    <p:sldId id="308" r:id="rId37"/>
    <p:sldId id="309" r:id="rId38"/>
    <p:sldId id="346" r:id="rId39"/>
    <p:sldId id="312" r:id="rId40"/>
    <p:sldId id="351" r:id="rId41"/>
    <p:sldId id="313" r:id="rId42"/>
    <p:sldId id="314" r:id="rId43"/>
    <p:sldId id="316" r:id="rId44"/>
    <p:sldId id="317" r:id="rId45"/>
    <p:sldId id="329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49F49F-77F7-F143-8F14-D53BB6B2D401}">
          <p14:sldIdLst>
            <p14:sldId id="343"/>
            <p14:sldId id="336"/>
            <p14:sldId id="261"/>
            <p14:sldId id="337"/>
            <p14:sldId id="338"/>
            <p14:sldId id="271"/>
            <p14:sldId id="339"/>
            <p14:sldId id="355"/>
            <p14:sldId id="331"/>
            <p14:sldId id="333"/>
            <p14:sldId id="334"/>
            <p14:sldId id="347"/>
            <p14:sldId id="340"/>
            <p14:sldId id="348"/>
            <p14:sldId id="259"/>
            <p14:sldId id="286"/>
            <p14:sldId id="273"/>
            <p14:sldId id="357"/>
            <p14:sldId id="353"/>
            <p14:sldId id="283"/>
            <p14:sldId id="282"/>
            <p14:sldId id="352"/>
            <p14:sldId id="341"/>
            <p14:sldId id="354"/>
            <p14:sldId id="284"/>
            <p14:sldId id="270"/>
            <p14:sldId id="287"/>
            <p14:sldId id="278"/>
            <p14:sldId id="345"/>
            <p14:sldId id="344"/>
            <p14:sldId id="349"/>
            <p14:sldId id="350"/>
            <p14:sldId id="267"/>
            <p14:sldId id="356"/>
            <p14:sldId id="307"/>
            <p14:sldId id="308"/>
            <p14:sldId id="309"/>
            <p14:sldId id="346"/>
            <p14:sldId id="312"/>
            <p14:sldId id="351"/>
            <p14:sldId id="313"/>
            <p14:sldId id="314"/>
            <p14:sldId id="316"/>
            <p14:sldId id="317"/>
          </p14:sldIdLst>
        </p14:section>
        <p14:section name="Untitled Section" id="{695B5C16-E794-FF40-84CA-B594EAC98FD4}">
          <p14:sldIdLst>
            <p14:sldId id="329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141" autoAdjust="0"/>
  </p:normalViewPr>
  <p:slideViewPr>
    <p:cSldViewPr snapToGrid="0" snapToObjects="1"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8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9.xlsx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0.xlsx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1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71343637452297E-2"/>
          <c:y val="4.3836224729918397E-2"/>
          <c:w val="0.74136400699243898"/>
          <c:h val="0.63533769705427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Sin Religión</c:v>
                </c:pt>
                <c:pt idx="1">
                  <c:v>Católicos</c:v>
                </c:pt>
                <c:pt idx="2">
                  <c:v>Santeros</c:v>
                </c:pt>
                <c:pt idx="3">
                  <c:v>Regla de Ocha</c:v>
                </c:pt>
                <c:pt idx="4">
                  <c:v>No contestan</c:v>
                </c:pt>
                <c:pt idx="5">
                  <c:v>Otra</c:v>
                </c:pt>
                <c:pt idx="6">
                  <c:v>Evangélicos</c:v>
                </c:pt>
                <c:pt idx="7">
                  <c:v>Protestantes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0.43</c:v>
                </c:pt>
                <c:pt idx="1">
                  <c:v>0.39</c:v>
                </c:pt>
                <c:pt idx="2">
                  <c:v>0.33</c:v>
                </c:pt>
                <c:pt idx="3">
                  <c:v>0.33</c:v>
                </c:pt>
                <c:pt idx="4">
                  <c:v>0.32</c:v>
                </c:pt>
                <c:pt idx="5">
                  <c:v>0.32</c:v>
                </c:pt>
                <c:pt idx="6">
                  <c:v>0.28999999999999998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B-4F6C-A407-B837E95A5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341440"/>
        <c:axId val="583332272"/>
      </c:barChart>
      <c:catAx>
        <c:axId val="58334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3332272"/>
        <c:crosses val="autoZero"/>
        <c:auto val="1"/>
        <c:lblAlgn val="ctr"/>
        <c:lblOffset val="100"/>
        <c:noMultiLvlLbl val="0"/>
      </c:catAx>
      <c:valAx>
        <c:axId val="583332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8334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86426952816505"/>
          <c:y val="0.43649047145756298"/>
          <c:w val="1.05039984948909E-2"/>
          <c:h val="1.260368041458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0-4B11-A683-786A0F5020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Evangélicos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0-4B11-A683-786A0F5020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Protestantes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C0-4B11-A683-786A0F5020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Santeros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0-4B11-A683-786A0F5020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Regla de Osha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C0-4B11-A683-786A0F50203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Otra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C0-4B11-A683-786A0F50203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 tiene religión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C0-4B11-A683-786A0F502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116544"/>
        <c:axId val="656467888"/>
      </c:barChart>
      <c:catAx>
        <c:axId val="579116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56467888"/>
        <c:crosses val="autoZero"/>
        <c:auto val="1"/>
        <c:lblAlgn val="ctr"/>
        <c:lblOffset val="100"/>
        <c:noMultiLvlLbl val="0"/>
      </c:catAx>
      <c:valAx>
        <c:axId val="6564678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57911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983093582542"/>
          <c:y val="9.2331853972798805E-2"/>
          <c:w val="0.22844755219506599"/>
          <c:h val="0.738972655690765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215778721202102E-2"/>
          <c:y val="6.5454545454545404E-2"/>
          <c:w val="0.68066723031420795"/>
          <c:h val="0.80718797423049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2-427C-950F-1B2B47E442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Evangélicos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2-427C-950F-1B2B47E442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Protestantes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42-427C-950F-1B2B47E442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Santeros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42-427C-950F-1B2B47E442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Regla de Osha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42-427C-950F-1B2B47E442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Otra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42-427C-950F-1B2B47E442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 tiene religión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42-427C-950F-1B2B47E44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567408"/>
        <c:axId val="656635264"/>
      </c:barChart>
      <c:catAx>
        <c:axId val="656567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56635264"/>
        <c:crosses val="autoZero"/>
        <c:auto val="1"/>
        <c:lblAlgn val="ctr"/>
        <c:lblOffset val="100"/>
        <c:noMultiLvlLbl val="0"/>
      </c:catAx>
      <c:valAx>
        <c:axId val="6566352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56567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75535189358498"/>
          <c:y val="0.14687730851825301"/>
          <c:w val="0.22844755219506599"/>
          <c:h val="0.6698817465998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-0.59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0-4A64-8F20-4CAB2646FE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Poblacion en General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-0.59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60-4A64-8F20-4CAB2646F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935600"/>
        <c:axId val="642996944"/>
      </c:barChart>
      <c:catAx>
        <c:axId val="64293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2996944"/>
        <c:crosses val="autoZero"/>
        <c:auto val="1"/>
        <c:lblAlgn val="ctr"/>
        <c:lblOffset val="100"/>
        <c:noMultiLvlLbl val="0"/>
      </c:catAx>
      <c:valAx>
        <c:axId val="642996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42935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-0.21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C-48E0-98A9-357F985C25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-0.14000000000000001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C-48E0-98A9-357F985C2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34560"/>
        <c:axId val="659237040"/>
      </c:barChart>
      <c:catAx>
        <c:axId val="65923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9237040"/>
        <c:crosses val="autoZero"/>
        <c:auto val="1"/>
        <c:lblAlgn val="ctr"/>
        <c:lblOffset val="100"/>
        <c:noMultiLvlLbl val="0"/>
      </c:catAx>
      <c:valAx>
        <c:axId val="6592370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9234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69619422572201"/>
          <c:y val="3.6874999999999998E-2"/>
          <c:w val="0.48976902887139101"/>
          <c:h val="0.90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Partido Comunista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Católicos</c:v>
                </c:pt>
                <c:pt idx="1">
                  <c:v>Población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-0.19</c:v>
                </c:pt>
                <c:pt idx="1">
                  <c:v>-0.26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3-4605-8E4C-DB4D303197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Oposición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Católicos</c:v>
                </c:pt>
                <c:pt idx="1">
                  <c:v>Población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F3-4605-8E4C-DB4D30319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333792"/>
        <c:axId val="643157584"/>
      </c:barChart>
      <c:catAx>
        <c:axId val="64333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3157584"/>
        <c:crosses val="autoZero"/>
        <c:auto val="1"/>
        <c:lblAlgn val="ctr"/>
        <c:lblOffset val="100"/>
        <c:noMultiLvlLbl val="0"/>
      </c:catAx>
      <c:valAx>
        <c:axId val="643157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43333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Habla Libremente</c:v>
                </c:pt>
                <c:pt idx="1">
                  <c:v>No habla libremente</c:v>
                </c:pt>
                <c:pt idx="2">
                  <c:v>No Contesta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0.19</c:v>
                </c:pt>
                <c:pt idx="1">
                  <c:v>0.77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0-4305-8357-1EE1CF53C5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Habla Libremente</c:v>
                </c:pt>
                <c:pt idx="1">
                  <c:v>No habla libremente</c:v>
                </c:pt>
                <c:pt idx="2">
                  <c:v>No Contesta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0.19</c:v>
                </c:pt>
                <c:pt idx="1">
                  <c:v>0.75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70-4305-8357-1EE1CF53C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300688"/>
        <c:axId val="659303168"/>
      </c:barChart>
      <c:catAx>
        <c:axId val="65930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9303168"/>
        <c:crosses val="autoZero"/>
        <c:auto val="1"/>
        <c:lblAlgn val="ctr"/>
        <c:lblOffset val="100"/>
        <c:noMultiLvlLbl val="0"/>
      </c:catAx>
      <c:valAx>
        <c:axId val="659303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9300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Optimista</c:v>
                </c:pt>
                <c:pt idx="1">
                  <c:v>Pesimista</c:v>
                </c:pt>
                <c:pt idx="2">
                  <c:v>No Contesta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0.27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0-4E87-81A3-40F2BEABF5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Optimista</c:v>
                </c:pt>
                <c:pt idx="1">
                  <c:v>Pesimista</c:v>
                </c:pt>
                <c:pt idx="2">
                  <c:v>No Contesta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0.73</c:v>
                </c:pt>
                <c:pt idx="1">
                  <c:v>0.2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0-4E87-81A3-40F2BEABF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341936"/>
        <c:axId val="659344416"/>
      </c:barChart>
      <c:catAx>
        <c:axId val="65934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9344416"/>
        <c:crosses val="autoZero"/>
        <c:auto val="1"/>
        <c:lblAlgn val="ctr"/>
        <c:lblOffset val="100"/>
        <c:noMultiLvlLbl val="0"/>
      </c:catAx>
      <c:valAx>
        <c:axId val="659344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9341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EsBueno</c:v>
                </c:pt>
                <c:pt idx="1">
                  <c:v>Es Malo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4-40B9-88B9-E368F5E3D5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EsBueno</c:v>
                </c:pt>
                <c:pt idx="1">
                  <c:v>Es Malo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0.97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4-40B9-88B9-E368F5E3D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380720"/>
        <c:axId val="659383200"/>
      </c:barChart>
      <c:catAx>
        <c:axId val="65938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9383200"/>
        <c:crosses val="autoZero"/>
        <c:auto val="1"/>
        <c:lblAlgn val="ctr"/>
        <c:lblOffset val="100"/>
        <c:noMultiLvlLbl val="0"/>
      </c:catAx>
      <c:valAx>
        <c:axId val="659383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9380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Eliminarlo</c:v>
                </c:pt>
                <c:pt idx="1">
                  <c:v>Dejarlo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2A3-8C73-AC18F92E25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Eliminarlo</c:v>
                </c:pt>
                <c:pt idx="1">
                  <c:v>Dejarlo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0.96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3-42A3-8C73-AC18F92E2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991776"/>
        <c:axId val="643037600"/>
      </c:barChart>
      <c:catAx>
        <c:axId val="64299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3037600"/>
        <c:crosses val="autoZero"/>
        <c:auto val="1"/>
        <c:lblAlgn val="ctr"/>
        <c:lblOffset val="100"/>
        <c:noMultiLvlLbl val="0"/>
      </c:catAx>
      <c:valAx>
        <c:axId val="643037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42991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Si Cambiará</c:v>
                </c:pt>
                <c:pt idx="1">
                  <c:v>No Cambiará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B-4EA0-9CBE-87F621FD20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Si Cambiará</c:v>
                </c:pt>
                <c:pt idx="1">
                  <c:v>No Cambiará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0.64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B-4EA0-9CBE-87F621FD2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087760"/>
        <c:axId val="643089808"/>
      </c:barChart>
      <c:catAx>
        <c:axId val="64308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3089808"/>
        <c:crosses val="autoZero"/>
        <c:auto val="1"/>
        <c:lblAlgn val="ctr"/>
        <c:lblOffset val="100"/>
        <c:noMultiLvlLbl val="0"/>
      </c:catAx>
      <c:valAx>
        <c:axId val="643089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43087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18 a 34</c:v>
                </c:pt>
                <c:pt idx="1">
                  <c:v>35 a 49</c:v>
                </c:pt>
                <c:pt idx="2">
                  <c:v>50 a 64</c:v>
                </c:pt>
                <c:pt idx="3">
                  <c:v>65 o 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0.3</c:v>
                </c:pt>
                <c:pt idx="2">
                  <c:v>0.19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B-4AEC-B6C7-F7A5A4214A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18 a 34</c:v>
                </c:pt>
                <c:pt idx="1">
                  <c:v>35 a 49</c:v>
                </c:pt>
                <c:pt idx="2">
                  <c:v>50 a 64</c:v>
                </c:pt>
                <c:pt idx="3">
                  <c:v>65 o +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0.39</c:v>
                </c:pt>
                <c:pt idx="1">
                  <c:v>0.3</c:v>
                </c:pt>
                <c:pt idx="2">
                  <c:v>0.19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B-4AEC-B6C7-F7A5A4214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563536"/>
        <c:axId val="658565584"/>
      </c:barChart>
      <c:catAx>
        <c:axId val="65856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8565584"/>
        <c:crosses val="autoZero"/>
        <c:auto val="1"/>
        <c:lblAlgn val="ctr"/>
        <c:lblOffset val="100"/>
        <c:noMultiLvlLbl val="0"/>
      </c:catAx>
      <c:valAx>
        <c:axId val="658565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8563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Si cambiará</c:v>
                </c:pt>
                <c:pt idx="1">
                  <c:v>No Cambiará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5-4DDB-B067-A14935828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Si cambiará</c:v>
                </c:pt>
                <c:pt idx="1">
                  <c:v>No Cambiará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0.37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35-4DDB-B067-A14935828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303152"/>
        <c:axId val="552033776"/>
      </c:barChart>
      <c:catAx>
        <c:axId val="57930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2033776"/>
        <c:crosses val="autoZero"/>
        <c:auto val="1"/>
        <c:lblAlgn val="ctr"/>
        <c:lblOffset val="100"/>
        <c:noMultiLvlLbl val="0"/>
      </c:catAx>
      <c:valAx>
        <c:axId val="552033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79303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0.17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B-4509-B946-AF89DF4CF5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0.19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B-4509-B946-AF89DF4CF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122816"/>
        <c:axId val="643124864"/>
      </c:barChart>
      <c:catAx>
        <c:axId val="64312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3124864"/>
        <c:crosses val="autoZero"/>
        <c:auto val="1"/>
        <c:lblAlgn val="ctr"/>
        <c:lblOffset val="100"/>
        <c:noMultiLvlLbl val="0"/>
      </c:catAx>
      <c:valAx>
        <c:axId val="643124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43122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Buena</c:v>
                </c:pt>
                <c:pt idx="1">
                  <c:v>Mala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0.96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5-43B1-8F80-1BEFBD403F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Buena</c:v>
                </c:pt>
                <c:pt idx="1">
                  <c:v>Mala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5-43B1-8F80-1BEFBD403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475984"/>
        <c:axId val="659478464"/>
      </c:barChart>
      <c:catAx>
        <c:axId val="65947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9478464"/>
        <c:crosses val="autoZero"/>
        <c:auto val="1"/>
        <c:lblAlgn val="ctr"/>
        <c:lblOffset val="100"/>
        <c:noMultiLvlLbl val="0"/>
      </c:catAx>
      <c:valAx>
        <c:axId val="659478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9475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965609476499799E-2"/>
          <c:y val="0"/>
          <c:w val="0.74473951359824797"/>
          <c:h val="0.84792798961369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Francisco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3-4C6F-A8D6-C64016220B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3-4C6F-A8D6-C64016220B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Felipe VI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E3-4C6F-A8D6-C64016220B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3-4C6F-A8D6-C64016220B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Raul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E3-4C6F-A8D6-C64016220B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Fidel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-0.04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E3-4C6F-A8D6-C64016220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5457376"/>
        <c:axId val="655794288"/>
      </c:barChart>
      <c:catAx>
        <c:axId val="655457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55794288"/>
        <c:crosses val="autoZero"/>
        <c:auto val="1"/>
        <c:lblAlgn val="ctr"/>
        <c:lblOffset val="100"/>
        <c:noMultiLvlLbl val="0"/>
      </c:catAx>
      <c:valAx>
        <c:axId val="6557942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55457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061259060233096"/>
          <c:y val="0.12611483063201001"/>
          <c:w val="0.147159667708713"/>
          <c:h val="0.70188176116422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Región Occidente y Habana</c:v>
                </c:pt>
                <c:pt idx="1">
                  <c:v>Región Central</c:v>
                </c:pt>
                <c:pt idx="2">
                  <c:v>Región Oriental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0.46</c:v>
                </c:pt>
                <c:pt idx="1">
                  <c:v>0.22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1-4CCD-B28D-1F6164AF56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Región Occidente y Habana</c:v>
                </c:pt>
                <c:pt idx="1">
                  <c:v>Región Central</c:v>
                </c:pt>
                <c:pt idx="2">
                  <c:v>Región Oriental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0.32</c:v>
                </c:pt>
                <c:pt idx="1">
                  <c:v>0.31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1-4CCD-B28D-1F6164AF5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596832"/>
        <c:axId val="656598880"/>
      </c:barChart>
      <c:catAx>
        <c:axId val="65659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6598880"/>
        <c:crosses val="autoZero"/>
        <c:auto val="1"/>
        <c:lblAlgn val="ctr"/>
        <c:lblOffset val="100"/>
        <c:noMultiLvlLbl val="0"/>
      </c:catAx>
      <c:valAx>
        <c:axId val="656598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6596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Blancos</c:v>
                </c:pt>
                <c:pt idx="1">
                  <c:v>Mulatos y Negros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F-4ED9-8062-85E660A34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Blancos</c:v>
                </c:pt>
                <c:pt idx="1">
                  <c:v>Mulatos y Negros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F-4ED9-8062-85E660A34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001072"/>
        <c:axId val="659003552"/>
      </c:barChart>
      <c:catAx>
        <c:axId val="65900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9003552"/>
        <c:crosses val="autoZero"/>
        <c:auto val="0"/>
        <c:lblAlgn val="ctr"/>
        <c:lblOffset val="100"/>
        <c:noMultiLvlLbl val="0"/>
      </c:catAx>
      <c:valAx>
        <c:axId val="6590035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9001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Hombre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Católico</c:v>
                </c:pt>
                <c:pt idx="1">
                  <c:v>Población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8-43AC-B910-80A31F9BED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Mujer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Católico</c:v>
                </c:pt>
                <c:pt idx="1">
                  <c:v>Población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8-43AC-B910-80A31F9BE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033840"/>
        <c:axId val="659036320"/>
      </c:barChart>
      <c:catAx>
        <c:axId val="65903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9036320"/>
        <c:crosses val="autoZero"/>
        <c:auto val="1"/>
        <c:lblAlgn val="ctr"/>
        <c:lblOffset val="100"/>
        <c:noMultiLvlLbl val="0"/>
      </c:catAx>
      <c:valAx>
        <c:axId val="659036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9033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Primaria</c:v>
                </c:pt>
                <c:pt idx="1">
                  <c:v>Secundaria</c:v>
                </c:pt>
                <c:pt idx="2">
                  <c:v>Diplomado</c:v>
                </c:pt>
                <c:pt idx="3">
                  <c:v>Título o Postgrado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0.02</c:v>
                </c:pt>
                <c:pt idx="1">
                  <c:v>0.19</c:v>
                </c:pt>
                <c:pt idx="2">
                  <c:v>0.49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9-43C3-9335-958952E9E2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Primaria</c:v>
                </c:pt>
                <c:pt idx="1">
                  <c:v>Secundaria</c:v>
                </c:pt>
                <c:pt idx="2">
                  <c:v>Diplomado</c:v>
                </c:pt>
                <c:pt idx="3">
                  <c:v>Título o Postgrado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0.02</c:v>
                </c:pt>
                <c:pt idx="1">
                  <c:v>0.19</c:v>
                </c:pt>
                <c:pt idx="2">
                  <c:v>0.51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9-43C3-9335-958952E9E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068288"/>
        <c:axId val="659070768"/>
      </c:barChart>
      <c:catAx>
        <c:axId val="65906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9070768"/>
        <c:crosses val="autoZero"/>
        <c:auto val="1"/>
        <c:lblAlgn val="ctr"/>
        <c:lblOffset val="100"/>
        <c:noMultiLvlLbl val="0"/>
      </c:catAx>
      <c:valAx>
        <c:axId val="659070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9068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Población</c:v>
                </c:pt>
                <c:pt idx="1">
                  <c:v>Católicos</c:v>
                </c:pt>
                <c:pt idx="2">
                  <c:v>Protestantes</c:v>
                </c:pt>
                <c:pt idx="3">
                  <c:v>Sin Religión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0.158</c:v>
                </c:pt>
                <c:pt idx="1">
                  <c:v>0.192</c:v>
                </c:pt>
                <c:pt idx="2">
                  <c:v>0.19</c:v>
                </c:pt>
                <c:pt idx="3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8-44C5-AE08-3291915E5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152688"/>
        <c:axId val="656150208"/>
      </c:barChart>
      <c:valAx>
        <c:axId val="656150208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656152688"/>
        <c:crosses val="autoZero"/>
        <c:crossBetween val="between"/>
      </c:valAx>
      <c:catAx>
        <c:axId val="656152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5615020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8110350554671302"/>
          <c:y val="0.49849906943450201"/>
          <c:w val="7.3183515415559796E-3"/>
          <c:h val="1.36194702934859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Empleados del Estado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Católicos</c:v>
                </c:pt>
                <c:pt idx="1">
                  <c:v>Evangélicos</c:v>
                </c:pt>
                <c:pt idx="2">
                  <c:v>Protestantes</c:v>
                </c:pt>
                <c:pt idx="3">
                  <c:v>Santeros</c:v>
                </c:pt>
                <c:pt idx="4">
                  <c:v>Regla de Ocha</c:v>
                </c:pt>
                <c:pt idx="5">
                  <c:v>Otro</c:v>
                </c:pt>
                <c:pt idx="6">
                  <c:v>Sin Religión</c:v>
                </c:pt>
                <c:pt idx="7">
                  <c:v>No contessta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0.33</c:v>
                </c:pt>
                <c:pt idx="1">
                  <c:v>0.32</c:v>
                </c:pt>
                <c:pt idx="2">
                  <c:v>0.42</c:v>
                </c:pt>
                <c:pt idx="3">
                  <c:v>0.23</c:v>
                </c:pt>
                <c:pt idx="4">
                  <c:v>0.17</c:v>
                </c:pt>
                <c:pt idx="5">
                  <c:v>0.21</c:v>
                </c:pt>
                <c:pt idx="6">
                  <c:v>0.31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9-43A6-8D2A-970763E53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102720"/>
        <c:axId val="659105200"/>
      </c:barChart>
      <c:catAx>
        <c:axId val="65910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9105200"/>
        <c:crosses val="autoZero"/>
        <c:auto val="1"/>
        <c:lblAlgn val="ctr"/>
        <c:lblOffset val="100"/>
        <c:noMultiLvlLbl val="0"/>
      </c:catAx>
      <c:valAx>
        <c:axId val="659105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9102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999085326409106E-2"/>
          <c:y val="7.5636363636363599E-2"/>
          <c:w val="0.65568328223396999"/>
          <c:h val="0.79700615604867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Católicos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1-48C2-8609-7BAD298632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Evangélicos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1-48C2-8609-7BAD298632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Protestantes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91-48C2-8609-7BAD298632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Santeros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91-48C2-8609-7BAD298632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Regla de Osha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91-48C2-8609-7BAD2986329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Otra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91-48C2-8609-7BAD2986329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 tiene religión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91-48C2-8609-7BAD29863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161344"/>
        <c:axId val="659163824"/>
      </c:barChart>
      <c:catAx>
        <c:axId val="659161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59163824"/>
        <c:crosses val="autoZero"/>
        <c:auto val="1"/>
        <c:lblAlgn val="ctr"/>
        <c:lblOffset val="100"/>
        <c:noMultiLvlLbl val="0"/>
      </c:catAx>
      <c:valAx>
        <c:axId val="6591638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5916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32470611597702"/>
          <c:y val="0.15778639942734399"/>
          <c:w val="0.22844755219506599"/>
          <c:h val="0.680790837508947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5955" y="153016"/>
            <a:ext cx="8805475" cy="943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 descr="LOGO TCG copy"/>
          <p:cNvPicPr>
            <a:picLocks noChangeAspect="1" noChangeArrowheads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13853" b="26071"/>
          <a:stretch/>
        </p:blipFill>
        <p:spPr bwMode="auto">
          <a:xfrm>
            <a:off x="317492" y="283080"/>
            <a:ext cx="1688733" cy="68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940992" y="252195"/>
            <a:ext cx="783907" cy="78390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75955" y="1096071"/>
            <a:ext cx="8805475" cy="0"/>
          </a:xfrm>
          <a:prstGeom prst="line">
            <a:avLst/>
          </a:prstGeom>
          <a:ln>
            <a:gradFill flip="none" rotWithShape="1">
              <a:gsLst>
                <a:gs pos="1000">
                  <a:schemeClr val="bg2"/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8" y="2211512"/>
            <a:ext cx="8789392" cy="45545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337" y="1498055"/>
            <a:ext cx="8308975" cy="1143000"/>
          </a:xfrm>
        </p:spPr>
        <p:txBody>
          <a:bodyPr/>
          <a:lstStyle/>
          <a:p>
            <a:r>
              <a:rPr lang="en-US" sz="4400" b="1" dirty="0" smtClean="0"/>
              <a:t>EL CATÓLICO EN LA CUBA DE HOY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58791" y="1659156"/>
            <a:ext cx="6340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 </a:t>
            </a:r>
            <a:r>
              <a:rPr lang="en-US" sz="1600" dirty="0" err="1"/>
              <a:t>Conferencia</a:t>
            </a:r>
            <a:r>
              <a:rPr lang="en-US" sz="1600" dirty="0"/>
              <a:t> de Joaquin Pérez Rodríguez</a:t>
            </a:r>
            <a:br>
              <a:rPr lang="en-US" sz="1600" dirty="0"/>
            </a:br>
            <a:r>
              <a:rPr lang="en-US" sz="1600" dirty="0"/>
              <a:t>                                              </a:t>
            </a:r>
            <a:r>
              <a:rPr lang="en-US" sz="1600" dirty="0" err="1"/>
              <a:t>Instituto</a:t>
            </a:r>
            <a:r>
              <a:rPr lang="en-US" sz="1600" dirty="0"/>
              <a:t> Pedro </a:t>
            </a:r>
            <a:r>
              <a:rPr lang="en-US" sz="1600" dirty="0" err="1"/>
              <a:t>Arrupe</a:t>
            </a:r>
            <a:r>
              <a:rPr lang="en-US" sz="1600" dirty="0"/>
              <a:t>, Miami, </a:t>
            </a:r>
            <a:r>
              <a:rPr lang="en-US" sz="1600" dirty="0" err="1"/>
              <a:t>Abril</a:t>
            </a:r>
            <a:r>
              <a:rPr lang="en-US" sz="1600" dirty="0"/>
              <a:t> 25 del 2015</a:t>
            </a:r>
          </a:p>
        </p:txBody>
      </p:sp>
    </p:spTree>
    <p:extLst>
      <p:ext uri="{BB962C8B-B14F-4D97-AF65-F5344CB8AC3E}">
        <p14:creationId xmlns:p14="http://schemas.microsoft.com/office/powerpoint/2010/main" val="13418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06" y="1000605"/>
            <a:ext cx="8308975" cy="1143000"/>
          </a:xfrm>
        </p:spPr>
        <p:txBody>
          <a:bodyPr/>
          <a:lstStyle/>
          <a:p>
            <a:r>
              <a:rPr lang="en-US" dirty="0" smtClean="0"/>
              <a:t>SON MÁS MUJERES QUE HOMBRES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277692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24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10" y="1159377"/>
            <a:ext cx="8308975" cy="1143000"/>
          </a:xfrm>
        </p:spPr>
        <p:txBody>
          <a:bodyPr/>
          <a:lstStyle/>
          <a:p>
            <a:r>
              <a:rPr lang="en-US" dirty="0" smtClean="0"/>
              <a:t>SON MÁS EDUCADOS QUE EL PROMEDIO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562067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11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20" y="1241728"/>
            <a:ext cx="8308975" cy="1081111"/>
          </a:xfrm>
        </p:spPr>
        <p:txBody>
          <a:bodyPr/>
          <a:lstStyle/>
          <a:p>
            <a:r>
              <a:rPr lang="en-US" sz="2800" dirty="0" smtClean="0"/>
              <a:t>LOS CATÓLICOS ACCEDEN A INTERNET EN UN MAYOR PORCENTAJE QUE EL PROMEDIO DE LA POBLACIÓN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583325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29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021" y="1226724"/>
            <a:ext cx="8729048" cy="734427"/>
          </a:xfrm>
        </p:spPr>
        <p:txBody>
          <a:bodyPr/>
          <a:lstStyle/>
          <a:p>
            <a:pPr algn="ctr"/>
            <a:r>
              <a:rPr lang="en-US" sz="4000" dirty="0" smtClean="0"/>
              <a:t>¿CÓMO ES SU SITUACIÓN ECONÓMICA?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8" y="2057601"/>
            <a:ext cx="8809037" cy="4654550"/>
          </a:xfrm>
        </p:spPr>
      </p:pic>
    </p:spTree>
    <p:extLst>
      <p:ext uri="{BB962C8B-B14F-4D97-AF65-F5344CB8AC3E}">
        <p14:creationId xmlns:p14="http://schemas.microsoft.com/office/powerpoint/2010/main" val="17556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BUEN PORCENTAJE TRABAJA PARA EL ESTADO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8237617"/>
              </p:ext>
            </p:extLst>
          </p:nvPr>
        </p:nvGraphicFramePr>
        <p:xfrm>
          <a:off x="415925" y="2850563"/>
          <a:ext cx="8308975" cy="347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7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7131" y="1304053"/>
            <a:ext cx="8308975" cy="1143000"/>
          </a:xfrm>
        </p:spPr>
        <p:txBody>
          <a:bodyPr/>
          <a:lstStyle/>
          <a:p>
            <a:r>
              <a:rPr lang="en-US" dirty="0" smtClean="0"/>
              <a:t>PORCENTUALMENTE TIENEN MÁS FAMILIARES EN EL EXTRANJERO.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58386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45" y="1865344"/>
            <a:ext cx="8737086" cy="929651"/>
          </a:xfrm>
        </p:spPr>
        <p:txBody>
          <a:bodyPr/>
          <a:lstStyle/>
          <a:p>
            <a:r>
              <a:rPr lang="en-US" sz="3200" dirty="0" smtClean="0"/>
              <a:t>POR LO CUÁL RECIBEN MÁS DIVISAS DEL EXTERIOR CON EXCEPCIÓN DE LOS PROTESTANTES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030215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2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925" y="1603141"/>
            <a:ext cx="8308975" cy="821765"/>
          </a:xfrm>
        </p:spPr>
        <p:txBody>
          <a:bodyPr/>
          <a:lstStyle/>
          <a:p>
            <a:r>
              <a:rPr lang="en-US" dirty="0" smtClean="0"/>
              <a:t>PERTENECEN AL GRUPO CUYAS FAMILIAS TIENEN MÁS “NEGOCIOS”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28363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17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9261"/>
              </p:ext>
            </p:extLst>
          </p:nvPr>
        </p:nvGraphicFramePr>
        <p:xfrm>
          <a:off x="1524000" y="1397000"/>
          <a:ext cx="6095999" cy="455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98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Subtitle 9"/>
          <p:cNvSpPr>
            <a:spLocks noGrp="1"/>
          </p:cNvSpPr>
          <p:nvPr>
            <p:ph type="subTitle" idx="4294967295"/>
          </p:nvPr>
        </p:nvSpPr>
        <p:spPr>
          <a:xfrm>
            <a:off x="269190" y="1263012"/>
            <a:ext cx="8307388" cy="648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PERO ESTÁN INSATISFECHOS CON LA SITUACIÓN ECONÓMICA</a:t>
            </a:r>
            <a:endParaRPr lang="en-US" sz="3600" dirty="0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64708"/>
              </p:ext>
            </p:extLst>
          </p:nvPr>
        </p:nvGraphicFramePr>
        <p:xfrm>
          <a:off x="269190" y="2748826"/>
          <a:ext cx="8590583" cy="34892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0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3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0575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Católicos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Evangélicos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Protestantes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Santeros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Regla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Osha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Otra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tiene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religión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6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Satisfecho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62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Insatisfecho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83%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28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Saldo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(59%)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(56%)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+43%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(40%)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(60%)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(26%)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(67%)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2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</a:t>
                      </a:r>
                      <a:r>
                        <a:rPr lang="en-US" sz="1800" dirty="0" err="1" smtClean="0"/>
                        <a:t>Contesta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5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 INSATISFECHOS COMO EL CUBANO EN GENERAL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743338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65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793736"/>
          </a:xfrm>
        </p:spPr>
        <p:txBody>
          <a:bodyPr/>
          <a:lstStyle/>
          <a:p>
            <a:r>
              <a:rPr lang="en-US" dirty="0" smtClean="0"/>
              <a:t>METODOLOGÍA</a:t>
            </a:r>
            <a:endParaRPr lang="en-US" dirty="0"/>
          </a:p>
        </p:txBody>
      </p:sp>
      <p:pic>
        <p:nvPicPr>
          <p:cNvPr id="6" name="Content Placeholder 5" descr="Encuestadores 01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" r="-789"/>
          <a:stretch/>
        </p:blipFill>
        <p:spPr>
          <a:xfrm>
            <a:off x="5488002" y="1527126"/>
            <a:ext cx="3238454" cy="4608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9849" y="2658017"/>
            <a:ext cx="476836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encuesta</a:t>
            </a:r>
            <a:r>
              <a:rPr lang="en-US" dirty="0" smtClean="0"/>
              <a:t> se </a:t>
            </a:r>
            <a:r>
              <a:rPr lang="en-US" dirty="0" err="1" smtClean="0"/>
              <a:t>realizó</a:t>
            </a:r>
            <a:r>
              <a:rPr lang="en-US" dirty="0" smtClean="0"/>
              <a:t> en Cuba.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 </a:t>
            </a:r>
            <a:r>
              <a:rPr lang="en-US" dirty="0" err="1" smtClean="0"/>
              <a:t>entrevistas</a:t>
            </a:r>
            <a:r>
              <a:rPr lang="en-US" dirty="0" smtClean="0"/>
              <a:t> casa </a:t>
            </a:r>
            <a:r>
              <a:rPr lang="en-US" dirty="0" err="1" smtClean="0"/>
              <a:t>por</a:t>
            </a:r>
            <a:r>
              <a:rPr lang="en-US" dirty="0" smtClean="0"/>
              <a:t> casa.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muestra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</a:t>
            </a:r>
            <a:r>
              <a:rPr lang="en-US" dirty="0" err="1" smtClean="0"/>
              <a:t>basada</a:t>
            </a:r>
            <a:r>
              <a:rPr lang="en-US" dirty="0" smtClean="0"/>
              <a:t> en los </a:t>
            </a:r>
            <a:r>
              <a:rPr lang="en-US" dirty="0" err="1" smtClean="0"/>
              <a:t>resultados</a:t>
            </a:r>
            <a:r>
              <a:rPr lang="en-US" dirty="0" smtClean="0"/>
              <a:t> del </a:t>
            </a:r>
            <a:r>
              <a:rPr lang="en-US" dirty="0" err="1" smtClean="0"/>
              <a:t>Censo</a:t>
            </a:r>
            <a:r>
              <a:rPr lang="en-US" dirty="0" smtClean="0"/>
              <a:t> del 2014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Constó</a:t>
            </a:r>
            <a:r>
              <a:rPr lang="en-US" dirty="0" smtClean="0"/>
              <a:t> de 1,200 </a:t>
            </a:r>
            <a:r>
              <a:rPr lang="en-US" dirty="0" err="1" smtClean="0"/>
              <a:t>entrevistas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provincias</a:t>
            </a:r>
            <a:r>
              <a:rPr lang="en-US" dirty="0" smtClean="0"/>
              <a:t> con </a:t>
            </a:r>
            <a:r>
              <a:rPr lang="en-US" dirty="0" err="1" smtClean="0"/>
              <a:t>excepción</a:t>
            </a:r>
            <a:r>
              <a:rPr lang="en-US" dirty="0" smtClean="0"/>
              <a:t> del Distrito Especial de la Isla de la Juventud.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distribución</a:t>
            </a:r>
            <a:r>
              <a:rPr lang="en-US" dirty="0" smtClean="0"/>
              <a:t> </a:t>
            </a:r>
            <a:r>
              <a:rPr lang="en-US" dirty="0" err="1" smtClean="0"/>
              <a:t>aleatoria</a:t>
            </a:r>
            <a:r>
              <a:rPr lang="en-US" dirty="0" smtClean="0"/>
              <a:t> de la </a:t>
            </a:r>
            <a:r>
              <a:rPr lang="en-US" dirty="0" err="1" smtClean="0"/>
              <a:t>muestra</a:t>
            </a:r>
            <a:r>
              <a:rPr lang="en-US" dirty="0" smtClean="0"/>
              <a:t> en 120 </a:t>
            </a:r>
            <a:r>
              <a:rPr lang="en-US" dirty="0" err="1" smtClean="0"/>
              <a:t>puntos</a:t>
            </a:r>
            <a:r>
              <a:rPr lang="en-US" dirty="0" smtClean="0"/>
              <a:t> </a:t>
            </a:r>
            <a:r>
              <a:rPr lang="en-US" dirty="0" err="1" smtClean="0"/>
              <a:t>muestrales</a:t>
            </a:r>
            <a:r>
              <a:rPr lang="en-US" dirty="0" smtClean="0"/>
              <a:t> y un error del 2.8%.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 </a:t>
            </a:r>
            <a:r>
              <a:rPr lang="en-US" dirty="0" err="1" smtClean="0"/>
              <a:t>trabajo</a:t>
            </a:r>
            <a:r>
              <a:rPr lang="en-US" dirty="0" smtClean="0"/>
              <a:t> de campo se </a:t>
            </a:r>
            <a:r>
              <a:rPr lang="en-US" dirty="0" err="1" smtClean="0"/>
              <a:t>efectuó</a:t>
            </a:r>
            <a:r>
              <a:rPr lang="en-US" dirty="0" smtClean="0"/>
              <a:t> entre el 17 y el  27 de </a:t>
            </a:r>
            <a:r>
              <a:rPr lang="en-US" dirty="0" err="1" smtClean="0"/>
              <a:t>Marzo</a:t>
            </a:r>
            <a:r>
              <a:rPr lang="en-US" dirty="0" smtClean="0"/>
              <a:t> del 2015.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 </a:t>
            </a:r>
            <a:r>
              <a:rPr lang="en-US" dirty="0" err="1" smtClean="0"/>
              <a:t>entrevistadores</a:t>
            </a:r>
            <a:r>
              <a:rPr lang="en-US" dirty="0" smtClean="0"/>
              <a:t>  y </a:t>
            </a:r>
            <a:r>
              <a:rPr lang="en-US" dirty="0" err="1" smtClean="0"/>
              <a:t>supervisores</a:t>
            </a:r>
            <a:r>
              <a:rPr lang="en-US" dirty="0" smtClean="0"/>
              <a:t> </a:t>
            </a:r>
            <a:r>
              <a:rPr lang="en-US" dirty="0" err="1" smtClean="0"/>
              <a:t>cubanos</a:t>
            </a:r>
            <a:r>
              <a:rPr lang="en-US" dirty="0" smtClean="0"/>
              <a:t> y </a:t>
            </a:r>
            <a:r>
              <a:rPr lang="en-US" dirty="0" err="1" smtClean="0"/>
              <a:t>entrenadores</a:t>
            </a:r>
            <a:r>
              <a:rPr lang="en-US" dirty="0" smtClean="0"/>
              <a:t> </a:t>
            </a:r>
            <a:r>
              <a:rPr lang="en-US" dirty="0" err="1" smtClean="0"/>
              <a:t>mexicanos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body" idx="4294967295"/>
          </p:nvPr>
        </p:nvSpPr>
        <p:spPr>
          <a:xfrm>
            <a:off x="425506" y="1360488"/>
            <a:ext cx="8327159" cy="10668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ESTÁN CONFORMES CON LA EDUCACIÓN</a:t>
            </a:r>
            <a:endParaRPr lang="en-US" sz="3600" dirty="0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41092"/>
              </p:ext>
            </p:extLst>
          </p:nvPr>
        </p:nvGraphicFramePr>
        <p:xfrm>
          <a:off x="321060" y="2735460"/>
          <a:ext cx="8431605" cy="32084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9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53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32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Católicos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Evangélicos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Protestantes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Santeros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Regla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Osha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Otra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tiene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religión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3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Satisfecho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13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Insatisfecho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79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Saldo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+29%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+16%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+72%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+41%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+39%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+48%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+50%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7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</a:t>
                      </a:r>
                      <a:r>
                        <a:rPr lang="en-US" sz="1800" dirty="0" err="1" smtClean="0"/>
                        <a:t>Contesta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3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body" idx="4294967295"/>
          </p:nvPr>
        </p:nvSpPr>
        <p:spPr>
          <a:xfrm>
            <a:off x="401890" y="1374221"/>
            <a:ext cx="6591300" cy="1066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Y CON LA SALUD</a:t>
            </a:r>
            <a:endParaRPr lang="en-US" sz="3600" dirty="0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3618"/>
              </p:ext>
            </p:extLst>
          </p:nvPr>
        </p:nvGraphicFramePr>
        <p:xfrm>
          <a:off x="289360" y="2743171"/>
          <a:ext cx="8573769" cy="36852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7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57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Católicos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Evangélicos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Protestantes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Santeros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Regla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Osha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Otra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tiene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religión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7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Satisfecho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71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Insatisfecho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Saldo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+33%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+42%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+27%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+40%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</a:t>
                      </a:r>
                      <a:r>
                        <a:rPr lang="en-US" sz="1800" dirty="0" err="1" smtClean="0"/>
                        <a:t>Contesta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07" y="3429000"/>
            <a:ext cx="8785313" cy="1371600"/>
          </a:xfrm>
        </p:spPr>
        <p:txBody>
          <a:bodyPr/>
          <a:lstStyle/>
          <a:p>
            <a:pPr algn="ctr"/>
            <a:r>
              <a:rPr lang="en-US" dirty="0" smtClean="0"/>
              <a:t>LOS CATÓLICOS RECHAZAN EL SISTEMA POLÍTICO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15" y="1175452"/>
            <a:ext cx="8308975" cy="930374"/>
          </a:xfrm>
        </p:spPr>
        <p:txBody>
          <a:bodyPr/>
          <a:lstStyle/>
          <a:p>
            <a:r>
              <a:rPr lang="en-US" dirty="0" smtClean="0"/>
              <a:t>¿POR QUÉ LO RECHAZAN?</a:t>
            </a:r>
            <a:endParaRPr lang="en-US" dirty="0"/>
          </a:p>
        </p:txBody>
      </p:sp>
      <p:pic>
        <p:nvPicPr>
          <p:cNvPr id="6" name="Content Placeholder 5" descr="Encuestadpores 0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553"/>
          <a:stretch/>
        </p:blipFill>
        <p:spPr>
          <a:xfrm>
            <a:off x="3932784" y="2918653"/>
            <a:ext cx="4940946" cy="3491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80615" y="2918653"/>
            <a:ext cx="36521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Porque</a:t>
            </a:r>
            <a:r>
              <a:rPr lang="en-US" dirty="0" smtClean="0"/>
              <a:t> se </a:t>
            </a:r>
            <a:r>
              <a:rPr lang="en-US" dirty="0" err="1"/>
              <a:t>sienten</a:t>
            </a:r>
            <a:r>
              <a:rPr lang="en-US" dirty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insatisfechos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/>
              <a:t>el </a:t>
            </a:r>
            <a:r>
              <a:rPr lang="en-US" dirty="0" err="1" smtClean="0"/>
              <a:t>promedio</a:t>
            </a:r>
            <a:r>
              <a:rPr lang="en-US" dirty="0" smtClean="0"/>
              <a:t> de la </a:t>
            </a:r>
            <a:r>
              <a:rPr lang="en-US" dirty="0" err="1" smtClean="0"/>
              <a:t>población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califican</a:t>
            </a:r>
            <a:r>
              <a:rPr lang="en-US" dirty="0" smtClean="0"/>
              <a:t> </a:t>
            </a:r>
            <a:r>
              <a:rPr lang="en-US" dirty="0"/>
              <a:t>al </a:t>
            </a:r>
            <a:r>
              <a:rPr lang="en-US" dirty="0" err="1"/>
              <a:t>Régimen</a:t>
            </a:r>
            <a:r>
              <a:rPr lang="en-US" dirty="0"/>
              <a:t> de </a:t>
            </a:r>
            <a:r>
              <a:rPr lang="en-US" dirty="0" err="1" smtClean="0"/>
              <a:t>Dictadura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Porque</a:t>
            </a:r>
            <a:r>
              <a:rPr lang="en-US" dirty="0" smtClean="0"/>
              <a:t> les </a:t>
            </a:r>
            <a:r>
              <a:rPr lang="en-US" dirty="0" err="1" smtClean="0"/>
              <a:t>desagrada</a:t>
            </a:r>
            <a:r>
              <a:rPr lang="en-US" dirty="0" smtClean="0"/>
              <a:t> el </a:t>
            </a:r>
            <a:r>
              <a:rPr lang="en-US" dirty="0" err="1" smtClean="0"/>
              <a:t>Partido</a:t>
            </a:r>
            <a:r>
              <a:rPr lang="en-US" dirty="0" smtClean="0"/>
              <a:t> </a:t>
            </a:r>
            <a:r>
              <a:rPr lang="en-US" dirty="0" err="1" smtClean="0"/>
              <a:t>Comunista</a:t>
            </a:r>
            <a:r>
              <a:rPr lang="en-US" dirty="0" smtClean="0"/>
              <a:t> y les </a:t>
            </a:r>
            <a:r>
              <a:rPr lang="en-US" dirty="0" err="1" smtClean="0"/>
              <a:t>agradan</a:t>
            </a:r>
            <a:r>
              <a:rPr lang="en-US" dirty="0" smtClean="0"/>
              <a:t> los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oposición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creen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haber</a:t>
            </a:r>
            <a:r>
              <a:rPr lang="en-US" dirty="0" smtClean="0"/>
              <a:t> </a:t>
            </a:r>
            <a:r>
              <a:rPr lang="en-US" dirty="0" err="1" smtClean="0"/>
              <a:t>partidos</a:t>
            </a:r>
            <a:r>
              <a:rPr lang="en-US" dirty="0" smtClean="0"/>
              <a:t> de </a:t>
            </a:r>
            <a:r>
              <a:rPr lang="en-US" dirty="0" err="1" smtClean="0"/>
              <a:t>oposición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sienten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hablar</a:t>
            </a:r>
            <a:r>
              <a:rPr lang="en-US" dirty="0" smtClean="0"/>
              <a:t> </a:t>
            </a:r>
            <a:r>
              <a:rPr lang="en-US" dirty="0" err="1" smtClean="0"/>
              <a:t>libremente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825886"/>
          </a:xfrm>
        </p:spPr>
        <p:txBody>
          <a:bodyPr/>
          <a:lstStyle/>
          <a:p>
            <a:r>
              <a:rPr lang="en-US" sz="3200" dirty="0"/>
              <a:t>ÍNDICE </a:t>
            </a:r>
            <a:r>
              <a:rPr lang="en-US" sz="3200" dirty="0" smtClean="0"/>
              <a:t>APROBACIÓN </a:t>
            </a:r>
            <a:r>
              <a:rPr lang="en-US" sz="3200" dirty="0"/>
              <a:t>MENOS DESAPROBACIÓN </a:t>
            </a:r>
            <a:r>
              <a:rPr lang="en-US" sz="3200" dirty="0" smtClean="0"/>
              <a:t>DEL SISTEMA POLÍTICO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94539258"/>
              </p:ext>
            </p:extLst>
          </p:nvPr>
        </p:nvGraphicFramePr>
        <p:xfrm>
          <a:off x="313475" y="2815662"/>
          <a:ext cx="8308975" cy="347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67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72489"/>
              </p:ext>
            </p:extLst>
          </p:nvPr>
        </p:nvGraphicFramePr>
        <p:xfrm>
          <a:off x="1524000" y="1397000"/>
          <a:ext cx="6095999" cy="455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98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Subtitle 9"/>
          <p:cNvSpPr>
            <a:spLocks noGrp="1"/>
          </p:cNvSpPr>
          <p:nvPr>
            <p:ph type="subTitle" idx="4294967295"/>
          </p:nvPr>
        </p:nvSpPr>
        <p:spPr>
          <a:xfrm>
            <a:off x="339014" y="1584325"/>
            <a:ext cx="8307388" cy="752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SATISFACCIÓN CON EL SISTEMA POL</a:t>
            </a:r>
            <a:r>
              <a:rPr lang="en-US" sz="3600" spc="-150" dirty="0">
                <a:solidFill>
                  <a:srgbClr val="FFFFFF"/>
                </a:solidFill>
              </a:rPr>
              <a:t>Í</a:t>
            </a:r>
            <a:r>
              <a:rPr lang="en-US" sz="3600" dirty="0" smtClean="0">
                <a:solidFill>
                  <a:srgbClr val="FFFFFF"/>
                </a:solidFill>
              </a:rPr>
              <a:t>TICO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16133"/>
              </p:ext>
            </p:extLst>
          </p:nvPr>
        </p:nvGraphicFramePr>
        <p:xfrm>
          <a:off x="339014" y="2716675"/>
          <a:ext cx="8431605" cy="33918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962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Católicos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Evangélicos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Protestantes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Santeros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Regla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Osha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Otra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tiene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religión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29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Satisfecho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2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Insatisfecho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971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Saldo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(21%)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(24%)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+52%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+17%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(39%)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(9%)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2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</a:t>
                      </a:r>
                      <a:r>
                        <a:rPr lang="en-US" sz="1800" dirty="0" err="1" smtClean="0"/>
                        <a:t>Contesta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5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5925" y="1455809"/>
            <a:ext cx="830897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pc="-150" dirty="0" smtClean="0"/>
              <a:t>FRASES DICHAS POR LOS CATÓLICOS ENCUESTADOS QUE REFLEJAN LA INSATISFACCIÓN CON LA SITUACIÓN POLÍTICA</a:t>
            </a:r>
            <a:endParaRPr lang="en-US" spc="-15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5925" y="2865503"/>
            <a:ext cx="8308975" cy="3491753"/>
          </a:xfrm>
        </p:spPr>
        <p:txBody>
          <a:bodyPr/>
          <a:lstStyle/>
          <a:p>
            <a:r>
              <a:rPr lang="en-US" dirty="0" smtClean="0"/>
              <a:t>“El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esté</a:t>
            </a:r>
            <a:r>
              <a:rPr lang="en-US" dirty="0" smtClean="0"/>
              <a:t> en </a:t>
            </a:r>
            <a:r>
              <a:rPr lang="en-US" dirty="0" err="1" smtClean="0"/>
              <a:t>desacuerdo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marginado</a:t>
            </a:r>
            <a:r>
              <a:rPr lang="en-US" dirty="0" smtClean="0"/>
              <a:t>”…</a:t>
            </a:r>
          </a:p>
          <a:p>
            <a:r>
              <a:rPr lang="en-US" dirty="0" smtClean="0"/>
              <a:t>“El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obsoleto</a:t>
            </a:r>
            <a:r>
              <a:rPr lang="en-US" dirty="0" smtClean="0"/>
              <a:t> e </a:t>
            </a:r>
            <a:r>
              <a:rPr lang="en-US" dirty="0" err="1" smtClean="0"/>
              <a:t>insostenible</a:t>
            </a:r>
            <a:r>
              <a:rPr lang="en-US" dirty="0" smtClean="0"/>
              <a:t>”…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acepta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haga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el pueblo </a:t>
            </a:r>
            <a:r>
              <a:rPr lang="en-US" dirty="0" err="1" smtClean="0"/>
              <a:t>quiere</a:t>
            </a:r>
            <a:r>
              <a:rPr lang="en-US" dirty="0" smtClean="0"/>
              <a:t>”…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dictadura</a:t>
            </a:r>
            <a:r>
              <a:rPr lang="en-US" dirty="0" smtClean="0"/>
              <a:t>”…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atrasado</a:t>
            </a:r>
            <a:r>
              <a:rPr lang="en-US" dirty="0" smtClean="0"/>
              <a:t> en 50 </a:t>
            </a:r>
            <a:r>
              <a:rPr lang="en-US" dirty="0" err="1" smtClean="0"/>
              <a:t>años</a:t>
            </a:r>
            <a:r>
              <a:rPr lang="en-US" dirty="0" smtClean="0"/>
              <a:t>”…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Explotación</a:t>
            </a:r>
            <a:r>
              <a:rPr lang="en-US" dirty="0" smtClean="0"/>
              <a:t> al </a:t>
            </a:r>
            <a:r>
              <a:rPr lang="en-US" dirty="0" err="1" smtClean="0"/>
              <a:t>máximo</a:t>
            </a:r>
            <a:r>
              <a:rPr lang="en-US" dirty="0" smtClean="0"/>
              <a:t>”…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49671"/>
              </p:ext>
            </p:extLst>
          </p:nvPr>
        </p:nvGraphicFramePr>
        <p:xfrm>
          <a:off x="1524000" y="1397000"/>
          <a:ext cx="6095999" cy="455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98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Subtitle 9"/>
          <p:cNvSpPr>
            <a:spLocks noGrp="1"/>
          </p:cNvSpPr>
          <p:nvPr>
            <p:ph idx="4294967295"/>
          </p:nvPr>
        </p:nvSpPr>
        <p:spPr>
          <a:xfrm>
            <a:off x="233098" y="1235029"/>
            <a:ext cx="8308975" cy="1296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CREEN QUE DEBE HABER MÁS PARTIDOS POLÍTICOS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04201"/>
              </p:ext>
            </p:extLst>
          </p:nvPr>
        </p:nvGraphicFramePr>
        <p:xfrm>
          <a:off x="339014" y="2780976"/>
          <a:ext cx="8431605" cy="35286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74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Católicos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Evangélicos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Protestantes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Santeros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Regla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Osha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Otra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tiene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religión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59%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3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27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Saldo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+23%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+10%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+15%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+32%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(5%)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+33%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5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</a:t>
                      </a:r>
                      <a:r>
                        <a:rPr lang="en-US" sz="1800" dirty="0" err="1" smtClean="0"/>
                        <a:t>Contesta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8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22" y="1263865"/>
            <a:ext cx="8308975" cy="1143000"/>
          </a:xfrm>
        </p:spPr>
        <p:txBody>
          <a:bodyPr/>
          <a:lstStyle/>
          <a:p>
            <a:r>
              <a:rPr lang="en-US" sz="2800" dirty="0" smtClean="0"/>
              <a:t>LES DESAGRADA EL PARTIDO COMUNISTA Y LES AGRADAN LOS GRUPOS DE OPOSICIÓN</a:t>
            </a:r>
            <a:endParaRPr lang="en-US" sz="2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1655014"/>
              </p:ext>
            </p:extLst>
          </p:nvPr>
        </p:nvGraphicFramePr>
        <p:xfrm>
          <a:off x="1524000" y="2701350"/>
          <a:ext cx="6096000" cy="377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17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425653" cy="1143000"/>
          </a:xfrm>
        </p:spPr>
        <p:txBody>
          <a:bodyPr/>
          <a:lstStyle/>
          <a:p>
            <a:r>
              <a:rPr lang="en-US" dirty="0" smtClean="0"/>
              <a:t>PIENSAN QUE NO DEBEN HABLAR LIBREMENTE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293846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1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45626" y="1597019"/>
            <a:ext cx="8308975" cy="5778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PORCENTAJE</a:t>
            </a:r>
            <a:br>
              <a:rPr lang="en-US" dirty="0" smtClean="0"/>
            </a:br>
            <a:r>
              <a:rPr lang="en-US" dirty="0" smtClean="0"/>
              <a:t> DE CREYENTES Y NO CREYENTES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4132741"/>
              </p:ext>
            </p:extLst>
          </p:nvPr>
        </p:nvGraphicFramePr>
        <p:xfrm>
          <a:off x="426003" y="2202250"/>
          <a:ext cx="8308976" cy="41452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15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CATÓLICOS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27%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EVANGÉLICOS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5%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PROTESTANTES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2%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SANTEROS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REGLA</a:t>
                      </a:r>
                      <a:r>
                        <a:rPr lang="en-US" sz="2800" baseline="0" dirty="0" smtClean="0"/>
                        <a:t> DE OCHA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1%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OTRA RELIGIÓN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2%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TIENE RELIÓN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44%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CONTESTA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7%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9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809811"/>
          </a:xfrm>
        </p:spPr>
        <p:txBody>
          <a:bodyPr/>
          <a:lstStyle/>
          <a:p>
            <a:r>
              <a:rPr lang="en-US" dirty="0" smtClean="0"/>
              <a:t>LA APERTURA CON ESTADOS UNIDOS</a:t>
            </a:r>
            <a:endParaRPr lang="en-US" dirty="0"/>
          </a:p>
        </p:txBody>
      </p:sp>
      <p:pic>
        <p:nvPicPr>
          <p:cNvPr id="6" name="Content Placeholder 5" descr="Encuestadores 03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1263"/>
          <a:stretch/>
        </p:blipFill>
        <p:spPr>
          <a:xfrm>
            <a:off x="1848694" y="2801263"/>
            <a:ext cx="5401400" cy="3478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90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925" y="1296015"/>
            <a:ext cx="8308975" cy="874111"/>
          </a:xfrm>
        </p:spPr>
        <p:txBody>
          <a:bodyPr/>
          <a:lstStyle/>
          <a:p>
            <a:r>
              <a:rPr lang="en-US" dirty="0" smtClean="0"/>
              <a:t>A PESAR DE SENTIRSE MENOS OPTIMISTAS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069693"/>
              </p:ext>
            </p:extLst>
          </p:nvPr>
        </p:nvGraphicFramePr>
        <p:xfrm>
          <a:off x="415925" y="2803161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5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9474" y="1178889"/>
            <a:ext cx="8308975" cy="115798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OPTIMISMO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2000" b="1" dirty="0" smtClean="0"/>
              <a:t>PENSANDO EN SU FUTURO Y EL DE SU FAMILIA, ¿SE SIENTE OPTIMISTA O PESIMISTA? </a:t>
            </a: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828094"/>
              </p:ext>
            </p:extLst>
          </p:nvPr>
        </p:nvGraphicFramePr>
        <p:xfrm>
          <a:off x="415925" y="2755900"/>
          <a:ext cx="8308976" cy="3337560"/>
        </p:xfrm>
        <a:graphic>
          <a:graphicData uri="http://schemas.openxmlformats.org/drawingml/2006/table">
            <a:tbl>
              <a:tblPr bandRow="1">
                <a:tableStyleId>{E8034E78-7F5D-4C2E-B375-FC64B27BC917}</a:tableStyleId>
              </a:tblPr>
              <a:tblGrid>
                <a:gridCol w="2077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OPTIMISTAS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PESIMISTAS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NO CONTESTA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CATÓLICOS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67%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27%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EVANGÉLICOS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78%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14%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PROTESTANTES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57%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29%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14%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SANTEROS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76%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17%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REGLA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 OCHA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67%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33%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11%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OTRA RELIGIÓN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47%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42%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11%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 TIENE RELIGIÓN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74%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18%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 CONTESTA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85%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5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026824"/>
          </a:xfrm>
        </p:spPr>
        <p:txBody>
          <a:bodyPr/>
          <a:lstStyle/>
          <a:p>
            <a:r>
              <a:rPr lang="en-US" dirty="0" smtClean="0"/>
              <a:t>APRUEBAN ABRUMADORAMENTE LA NORMALIZACIÓN DE RELACIONES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0699314"/>
              </p:ext>
            </p:extLst>
          </p:nvPr>
        </p:nvGraphicFramePr>
        <p:xfrm>
          <a:off x="474230" y="2850563"/>
          <a:ext cx="8308975" cy="347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53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849999"/>
          </a:xfrm>
        </p:spPr>
        <p:txBody>
          <a:bodyPr/>
          <a:lstStyle/>
          <a:p>
            <a:r>
              <a:rPr lang="en-US" dirty="0" smtClean="0"/>
              <a:t>Y LA ELIMINACIÓN DEL EMBARGO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7320930"/>
              </p:ext>
            </p:extLst>
          </p:nvPr>
        </p:nvGraphicFramePr>
        <p:xfrm>
          <a:off x="415925" y="2815662"/>
          <a:ext cx="8308975" cy="347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1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PIENSAN QUE LA APERTURA CAMBIARÁ EL SISTEMA ECONÓMICO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1144458"/>
              </p:ext>
            </p:extLst>
          </p:nvPr>
        </p:nvGraphicFramePr>
        <p:xfrm>
          <a:off x="482268" y="2807625"/>
          <a:ext cx="8308975" cy="347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93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809811"/>
          </a:xfrm>
        </p:spPr>
        <p:txBody>
          <a:bodyPr/>
          <a:lstStyle/>
          <a:p>
            <a:r>
              <a:rPr lang="en-US" dirty="0" smtClean="0"/>
              <a:t>PERO NO CAMBIARÁ EL SISTEMA POLÍTICO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9456261"/>
              </p:ext>
            </p:extLst>
          </p:nvPr>
        </p:nvGraphicFramePr>
        <p:xfrm>
          <a:off x="490306" y="2866638"/>
          <a:ext cx="8308975" cy="347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6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042899"/>
          </a:xfrm>
        </p:spPr>
        <p:txBody>
          <a:bodyPr/>
          <a:lstStyle/>
          <a:p>
            <a:r>
              <a:rPr lang="en-US" sz="3200" dirty="0" smtClean="0"/>
              <a:t>NI CREEN QUE EL GOBIENO PERMITIRÁ EL SURGIMIENTO DE OTROS PARTIDOS POLÍTICOS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217762"/>
              </p:ext>
            </p:extLst>
          </p:nvPr>
        </p:nvGraphicFramePr>
        <p:xfrm>
          <a:off x="415925" y="2770188"/>
          <a:ext cx="8308975" cy="347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45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840" y="4147766"/>
            <a:ext cx="8308975" cy="938430"/>
          </a:xfrm>
        </p:spPr>
        <p:txBody>
          <a:bodyPr/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OPINION SOBRE INSTITUCIONES Y PERSONALIDADES</a:t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33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898224"/>
          </a:xfrm>
        </p:spPr>
        <p:txBody>
          <a:bodyPr/>
          <a:lstStyle/>
          <a:p>
            <a:r>
              <a:rPr lang="en-US" dirty="0" smtClean="0"/>
              <a:t>OPINIÓN SOBRE LA IGLESIA CATÓLICA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5588967"/>
              </p:ext>
            </p:extLst>
          </p:nvPr>
        </p:nvGraphicFramePr>
        <p:xfrm>
          <a:off x="554609" y="2770188"/>
          <a:ext cx="8308975" cy="347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39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7513" y="2851525"/>
            <a:ext cx="8307387" cy="1619250"/>
          </a:xfrm>
        </p:spPr>
        <p:txBody>
          <a:bodyPr/>
          <a:lstStyle/>
          <a:p>
            <a:r>
              <a:rPr lang="en-US" sz="5400" dirty="0" smtClean="0"/>
              <a:t>¿QUIÉNES SON LOS CATÓLICOS EN CUBA?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713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922336"/>
          </a:xfrm>
        </p:spPr>
        <p:txBody>
          <a:bodyPr/>
          <a:lstStyle/>
          <a:p>
            <a:r>
              <a:rPr lang="en-US" sz="3200" dirty="0" smtClean="0"/>
              <a:t>INDICE DE AGRADO MENOS DESAGRADO DE PERSONALIDADES ENTRE CATÓLICOS</a:t>
            </a:r>
            <a:endParaRPr lang="en-US" sz="32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05663707"/>
              </p:ext>
            </p:extLst>
          </p:nvPr>
        </p:nvGraphicFramePr>
        <p:xfrm>
          <a:off x="809777" y="2821162"/>
          <a:ext cx="7507236" cy="376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53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925" y="1543327"/>
            <a:ext cx="8308975" cy="702235"/>
          </a:xfrm>
        </p:spPr>
        <p:txBody>
          <a:bodyPr/>
          <a:lstStyle/>
          <a:p>
            <a:r>
              <a:rPr lang="en-US" dirty="0" smtClean="0"/>
              <a:t>PAPA FRANCISCO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800116"/>
              </p:ext>
            </p:extLst>
          </p:nvPr>
        </p:nvGraphicFramePr>
        <p:xfrm>
          <a:off x="596647" y="2724714"/>
          <a:ext cx="8128253" cy="36792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50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325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Cae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 Bien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Cae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 Mal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No 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Conoce</a:t>
                      </a:r>
                      <a:endParaRPr lang="en-US" sz="200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No 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Contesta</a:t>
                      </a:r>
                      <a:endParaRPr lang="en-US" sz="200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59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CATÓLICOS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0%%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59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EVANGÉLICOS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9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PROTESTANTES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57%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9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SANTEROS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59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REGLA</a:t>
                      </a:r>
                      <a:r>
                        <a:rPr lang="en-US" sz="1600" b="1" baseline="0" dirty="0" smtClean="0"/>
                        <a:t> DE OCHA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59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OTRA RELIGIÓN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27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 TIENE RELIGIÓN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59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 CONTESTA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3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925" y="1543327"/>
            <a:ext cx="8308975" cy="702235"/>
          </a:xfrm>
        </p:spPr>
        <p:txBody>
          <a:bodyPr/>
          <a:lstStyle/>
          <a:p>
            <a:r>
              <a:rPr lang="en-US" dirty="0" smtClean="0"/>
              <a:t>BARAK OBAMA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516722"/>
              </p:ext>
            </p:extLst>
          </p:nvPr>
        </p:nvGraphicFramePr>
        <p:xfrm>
          <a:off x="296478" y="2719480"/>
          <a:ext cx="8524875" cy="3667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0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79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Cae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 Bien</a:t>
                      </a:r>
                    </a:p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Cae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 Mal</a:t>
                      </a:r>
                    </a:p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No 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Conoce</a:t>
                      </a:r>
                      <a:endParaRPr lang="en-US" sz="20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No 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Contesta</a:t>
                      </a:r>
                      <a:endParaRPr lang="en-US" sz="20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CATÓLICOS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EVANGÉLICOS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PROTESTANTES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SANTEROS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REGLA</a:t>
                      </a:r>
                      <a:r>
                        <a:rPr lang="en-US" sz="1800" b="1" baseline="0" dirty="0" smtClean="0"/>
                        <a:t> DE OCHA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OTRA RELIGIÓN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 TIENE RELIGIÓN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 CONTESTA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1623" y="1457447"/>
            <a:ext cx="8308975" cy="702235"/>
          </a:xfrm>
        </p:spPr>
        <p:txBody>
          <a:bodyPr/>
          <a:lstStyle/>
          <a:p>
            <a:r>
              <a:rPr lang="en-US" dirty="0" smtClean="0"/>
              <a:t>RAÚL CASTRO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801997"/>
              </p:ext>
            </p:extLst>
          </p:nvPr>
        </p:nvGraphicFramePr>
        <p:xfrm>
          <a:off x="287321" y="2716674"/>
          <a:ext cx="8524875" cy="36760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0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937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Cae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 Bien</a:t>
                      </a:r>
                    </a:p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Cae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 Mal</a:t>
                      </a:r>
                    </a:p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No 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Conoce</a:t>
                      </a:r>
                      <a:endParaRPr lang="en-US" sz="20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No 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Contesta</a:t>
                      </a:r>
                      <a:endParaRPr lang="en-US" sz="20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7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CATÓLICOS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7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EVANGÉLICOS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7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PROTESTANTES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7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SANTEROS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87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REGLA</a:t>
                      </a:r>
                      <a:r>
                        <a:rPr lang="en-US" sz="1600" b="1" baseline="0" dirty="0" smtClean="0"/>
                        <a:t> DE OCHA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87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OTRA RELIGIÓN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7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 TIENE RELIGIÓN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87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 CONTESTA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5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5358" y="1543327"/>
            <a:ext cx="8308975" cy="702235"/>
          </a:xfrm>
        </p:spPr>
        <p:txBody>
          <a:bodyPr/>
          <a:lstStyle/>
          <a:p>
            <a:r>
              <a:rPr lang="en-US" dirty="0" smtClean="0"/>
              <a:t>FIDEL CASTRO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849043"/>
              </p:ext>
            </p:extLst>
          </p:nvPr>
        </p:nvGraphicFramePr>
        <p:xfrm>
          <a:off x="295358" y="2703404"/>
          <a:ext cx="8524875" cy="3667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0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699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Cae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 Bien</a:t>
                      </a:r>
                    </a:p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Cae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 Mal</a:t>
                      </a:r>
                    </a:p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No 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Conoce</a:t>
                      </a:r>
                      <a:endParaRPr lang="en-US" sz="20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No 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Contesta</a:t>
                      </a:r>
                      <a:endParaRPr lang="en-US" sz="20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CATÓLICOS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EVANGÉLICOS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PROTESTANTES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SANTEROS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REGLA</a:t>
                      </a:r>
                      <a:r>
                        <a:rPr lang="en-US" sz="1800" b="1" baseline="0" dirty="0" smtClean="0"/>
                        <a:t> DE OCHA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OTRA RELIGIÓN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 TIENE RELIGIÓN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 CONTESTA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673" y="5241247"/>
            <a:ext cx="5483819" cy="1143000"/>
          </a:xfrm>
        </p:spPr>
        <p:txBody>
          <a:bodyPr/>
          <a:lstStyle/>
          <a:p>
            <a:r>
              <a:rPr lang="en-US" dirty="0" smtClean="0"/>
              <a:t>CONCLUSIONES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este</a:t>
            </a:r>
            <a:r>
              <a:rPr lang="en-US" sz="2400" dirty="0" smtClean="0">
                <a:solidFill>
                  <a:schemeClr val="tx1"/>
                </a:solidFill>
              </a:rPr>
              <a:t> el primer </a:t>
            </a:r>
            <a:r>
              <a:rPr lang="en-US" sz="2400" dirty="0" err="1" smtClean="0">
                <a:solidFill>
                  <a:schemeClr val="tx1"/>
                </a:solidFill>
              </a:rPr>
              <a:t>estudio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serio</a:t>
            </a:r>
            <a:r>
              <a:rPr lang="en-US" sz="2400" dirty="0" smtClean="0">
                <a:solidFill>
                  <a:schemeClr val="tx1"/>
                </a:solidFill>
              </a:rPr>
              <a:t> y </a:t>
            </a:r>
            <a:r>
              <a:rPr lang="en-US" sz="2400" dirty="0" err="1" smtClean="0">
                <a:solidFill>
                  <a:schemeClr val="tx1"/>
                </a:solidFill>
              </a:rPr>
              <a:t>nacional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nos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permite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comprender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características</a:t>
            </a:r>
            <a:r>
              <a:rPr lang="en-US" sz="2400" dirty="0" smtClean="0">
                <a:solidFill>
                  <a:schemeClr val="tx1"/>
                </a:solidFill>
              </a:rPr>
              <a:t> de los </a:t>
            </a:r>
            <a:r>
              <a:rPr lang="en-US" sz="2400" dirty="0" err="1" smtClean="0">
                <a:solidFill>
                  <a:schemeClr val="tx1"/>
                </a:solidFill>
              </a:rPr>
              <a:t>católicos</a:t>
            </a:r>
            <a:r>
              <a:rPr lang="en-US" sz="2400" dirty="0" smtClean="0">
                <a:solidFill>
                  <a:schemeClr val="tx1"/>
                </a:solidFill>
              </a:rPr>
              <a:t> y </a:t>
            </a:r>
            <a:r>
              <a:rPr lang="en-US" sz="2400" dirty="0" err="1" smtClean="0">
                <a:solidFill>
                  <a:schemeClr val="tx1"/>
                </a:solidFill>
              </a:rPr>
              <a:t>sus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puntos</a:t>
            </a:r>
            <a:r>
              <a:rPr lang="en-US" sz="2400" dirty="0" smtClean="0">
                <a:solidFill>
                  <a:schemeClr val="tx1"/>
                </a:solidFill>
              </a:rPr>
              <a:t> de vista. </a:t>
            </a:r>
            <a:r>
              <a:rPr lang="en-US" sz="2400" dirty="0" err="1" smtClean="0">
                <a:solidFill>
                  <a:schemeClr val="tx1"/>
                </a:solidFill>
              </a:rPr>
              <a:t>Aunque</a:t>
            </a:r>
            <a:r>
              <a:rPr lang="en-US" sz="2400" dirty="0" smtClean="0">
                <a:solidFill>
                  <a:schemeClr val="tx1"/>
                </a:solidFill>
              </a:rPr>
              <a:t> no </a:t>
            </a:r>
            <a:r>
              <a:rPr lang="en-US" sz="2400" dirty="0" err="1" smtClean="0">
                <a:solidFill>
                  <a:schemeClr val="tx1"/>
                </a:solidFill>
              </a:rPr>
              <a:t>es</a:t>
            </a:r>
            <a:r>
              <a:rPr lang="en-US" sz="2400" dirty="0" smtClean="0">
                <a:solidFill>
                  <a:schemeClr val="tx1"/>
                </a:solidFill>
              </a:rPr>
              <a:t> un </a:t>
            </a:r>
            <a:r>
              <a:rPr lang="en-US" sz="2400" dirty="0" err="1" smtClean="0">
                <a:solidFill>
                  <a:schemeClr val="tx1"/>
                </a:solidFill>
              </a:rPr>
              <a:t>estudio</a:t>
            </a:r>
            <a:r>
              <a:rPr lang="en-US" sz="2400" dirty="0" smtClean="0">
                <a:solidFill>
                  <a:schemeClr val="tx1"/>
                </a:solidFill>
              </a:rPr>
              <a:t> del </a:t>
            </a:r>
            <a:r>
              <a:rPr lang="en-US" sz="2400" dirty="0" err="1" smtClean="0">
                <a:solidFill>
                  <a:schemeClr val="tx1"/>
                </a:solidFill>
              </a:rPr>
              <a:t>Catolicismo</a:t>
            </a:r>
            <a:r>
              <a:rPr lang="en-US" sz="2400" dirty="0" smtClean="0">
                <a:solidFill>
                  <a:schemeClr val="tx1"/>
                </a:solidFill>
              </a:rPr>
              <a:t> en Cuba, </a:t>
            </a:r>
            <a:r>
              <a:rPr lang="en-US" sz="2400" dirty="0" err="1" smtClean="0">
                <a:solidFill>
                  <a:schemeClr val="tx1"/>
                </a:solidFill>
              </a:rPr>
              <a:t>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es</a:t>
            </a:r>
            <a:r>
              <a:rPr lang="en-US" sz="2400" dirty="0" smtClean="0">
                <a:solidFill>
                  <a:schemeClr val="tx1"/>
                </a:solidFill>
              </a:rPr>
              <a:t> un </a:t>
            </a:r>
            <a:r>
              <a:rPr lang="en-US" sz="2400" dirty="0" err="1" smtClean="0">
                <a:solidFill>
                  <a:schemeClr val="tx1"/>
                </a:solidFill>
              </a:rPr>
              <a:t>reflejo</a:t>
            </a:r>
            <a:r>
              <a:rPr lang="en-US" sz="2400" dirty="0" smtClean="0">
                <a:solidFill>
                  <a:schemeClr val="tx1"/>
                </a:solidFill>
              </a:rPr>
              <a:t> de lo </a:t>
            </a:r>
            <a:r>
              <a:rPr lang="en-US" sz="2400" dirty="0" err="1" smtClean="0">
                <a:solidFill>
                  <a:schemeClr val="tx1"/>
                </a:solidFill>
              </a:rPr>
              <a:t>que</a:t>
            </a:r>
            <a:r>
              <a:rPr lang="en-US" sz="2400" dirty="0" smtClean="0">
                <a:solidFill>
                  <a:schemeClr val="tx1"/>
                </a:solidFill>
              </a:rPr>
              <a:t> son y lo </a:t>
            </a:r>
            <a:r>
              <a:rPr lang="en-US" sz="2400" dirty="0" err="1" smtClean="0">
                <a:solidFill>
                  <a:schemeClr val="tx1"/>
                </a:solidFill>
              </a:rPr>
              <a:t>que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piensan</a:t>
            </a:r>
            <a:r>
              <a:rPr lang="en-US" sz="2400" dirty="0" smtClean="0">
                <a:solidFill>
                  <a:schemeClr val="tx1"/>
                </a:solidFill>
              </a:rPr>
              <a:t> los </a:t>
            </a:r>
            <a:r>
              <a:rPr lang="en-US" sz="2400" dirty="0" err="1" smtClean="0">
                <a:solidFill>
                  <a:schemeClr val="tx1"/>
                </a:solidFill>
              </a:rPr>
              <a:t>católicos</a:t>
            </a:r>
            <a:r>
              <a:rPr lang="en-US" sz="2400" dirty="0" smtClean="0">
                <a:solidFill>
                  <a:schemeClr val="tx1"/>
                </a:solidFill>
              </a:rPr>
              <a:t> en Cuba.  Y </a:t>
            </a:r>
            <a:r>
              <a:rPr lang="en-US" sz="2400" dirty="0" err="1" smtClean="0">
                <a:solidFill>
                  <a:schemeClr val="tx1"/>
                </a:solidFill>
              </a:rPr>
              <a:t>puede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ser</a:t>
            </a:r>
            <a:r>
              <a:rPr lang="en-US" sz="2400" dirty="0" smtClean="0">
                <a:solidFill>
                  <a:schemeClr val="tx1"/>
                </a:solidFill>
              </a:rPr>
              <a:t> un primer </a:t>
            </a:r>
            <a:r>
              <a:rPr lang="en-US" sz="2400" dirty="0" err="1" smtClean="0">
                <a:solidFill>
                  <a:schemeClr val="tx1"/>
                </a:solidFill>
              </a:rPr>
              <a:t>paso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tener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comprensión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más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clara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una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Iglesia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que</a:t>
            </a:r>
            <a:r>
              <a:rPr lang="en-US" sz="2400" dirty="0" smtClean="0">
                <a:solidFill>
                  <a:schemeClr val="tx1"/>
                </a:solidFill>
              </a:rPr>
              <a:t> ha </a:t>
            </a:r>
            <a:r>
              <a:rPr lang="en-US" sz="2400" dirty="0" err="1" smtClean="0">
                <a:solidFill>
                  <a:schemeClr val="tx1"/>
                </a:solidFill>
              </a:rPr>
              <a:t>sufrido</a:t>
            </a:r>
            <a:r>
              <a:rPr lang="en-US" sz="2400" dirty="0" smtClean="0">
                <a:solidFill>
                  <a:schemeClr val="tx1"/>
                </a:solidFill>
              </a:rPr>
              <a:t> mucho y </a:t>
            </a:r>
            <a:r>
              <a:rPr lang="en-US" sz="2400" dirty="0" err="1" smtClean="0">
                <a:solidFill>
                  <a:schemeClr val="tx1"/>
                </a:solidFill>
              </a:rPr>
              <a:t>que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sigue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sufriendo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Content Placeholder 1" descr="Cachita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696"/>
          <a:stretch/>
        </p:blipFill>
        <p:spPr>
          <a:xfrm>
            <a:off x="6158460" y="2713143"/>
            <a:ext cx="2602741" cy="360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78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85325" y="1286002"/>
            <a:ext cx="3496441" cy="503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49666" y="1082645"/>
            <a:ext cx="4735372" cy="4846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Esta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investigación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los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católicos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 Cuba se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realizó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el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Departamento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Investigación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del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Instituto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Pedro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Arrupe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dirigido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el Dr.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Sixto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García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Está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basada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una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encuesta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coordinada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mí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 el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patrocinio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Univisión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y el Washington Post, la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dirección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Bendixen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&amp;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Amandi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realización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 Cuba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el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CIS de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México.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La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fase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entrevistas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dentro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Cuba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logró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gracias a un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excelente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equipo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humano</a:t>
            </a:r>
            <a:r>
              <a:rPr lang="en-US" sz="24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que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debe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quedar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 el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anonimato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razones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seguridad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	Joaquin 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Pérez Rodríguez</a:t>
            </a:r>
          </a:p>
        </p:txBody>
      </p:sp>
      <p:pic>
        <p:nvPicPr>
          <p:cNvPr id="9" name="Picture Placeholder 8" descr="CIS México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102" b="-124102"/>
          <a:stretch>
            <a:fillRect/>
          </a:stretch>
        </p:blipFill>
        <p:spPr>
          <a:xfrm>
            <a:off x="6134835" y="534932"/>
            <a:ext cx="1928076" cy="2771062"/>
          </a:xfrm>
          <a:prstGeom prst="rect">
            <a:avLst/>
          </a:prstGeom>
        </p:spPr>
      </p:pic>
      <p:pic>
        <p:nvPicPr>
          <p:cNvPr id="10" name="Picture 9" descr="B&amp;A 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7"/>
          <a:stretch/>
        </p:blipFill>
        <p:spPr>
          <a:xfrm>
            <a:off x="6435317" y="2672010"/>
            <a:ext cx="1327112" cy="633984"/>
          </a:xfrm>
          <a:prstGeom prst="rect">
            <a:avLst/>
          </a:prstGeom>
        </p:spPr>
      </p:pic>
      <p:pic>
        <p:nvPicPr>
          <p:cNvPr id="11" name="Picture 10" descr="washington-post-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93" y="3684489"/>
            <a:ext cx="1367561" cy="1006974"/>
          </a:xfrm>
          <a:prstGeom prst="rect">
            <a:avLst/>
          </a:prstGeom>
        </p:spPr>
      </p:pic>
      <p:pic>
        <p:nvPicPr>
          <p:cNvPr id="13" name="Content Placeholder 5" descr="Univision_Network_Horizontal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91"/>
          <a:stretch/>
        </p:blipFill>
        <p:spPr>
          <a:xfrm>
            <a:off x="5690761" y="5226813"/>
            <a:ext cx="28162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925" y="1802387"/>
            <a:ext cx="8308975" cy="906261"/>
          </a:xfrm>
        </p:spPr>
        <p:txBody>
          <a:bodyPr/>
          <a:lstStyle/>
          <a:p>
            <a:r>
              <a:rPr lang="en-US" dirty="0" smtClean="0"/>
              <a:t>SON JÓVENES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319759"/>
              </p:ext>
            </p:extLst>
          </p:nvPr>
        </p:nvGraphicFramePr>
        <p:xfrm>
          <a:off x="843967" y="2680142"/>
          <a:ext cx="7744289" cy="377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42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EDAD DE LOS CATÓLICOS VS EDAD DE LA POBLACIÓN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30513"/>
              </p:ext>
            </p:extLst>
          </p:nvPr>
        </p:nvGraphicFramePr>
        <p:xfrm>
          <a:off x="415925" y="2988987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17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925" y="1192210"/>
            <a:ext cx="8308975" cy="702235"/>
          </a:xfrm>
        </p:spPr>
        <p:txBody>
          <a:bodyPr/>
          <a:lstStyle/>
          <a:p>
            <a:r>
              <a:rPr lang="en-US" dirty="0" smtClean="0"/>
              <a:t>DISTRIBUCIÓN </a:t>
            </a:r>
            <a:r>
              <a:rPr lang="en-US" dirty="0"/>
              <a:t>POR EDADES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21368"/>
              </p:ext>
            </p:extLst>
          </p:nvPr>
        </p:nvGraphicFramePr>
        <p:xfrm>
          <a:off x="239095" y="2598912"/>
          <a:ext cx="8650711" cy="38236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32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6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18 a 34 AÑOS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a 49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AÑOS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50 a 64 AÑOS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65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o MAS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AÑOS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CATÓLICOS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EVANGÉLICOS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PROTESTANTES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SANTEROS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REGLA</a:t>
                      </a:r>
                      <a:r>
                        <a:rPr lang="en-US" sz="2000" baseline="0" dirty="0" smtClean="0"/>
                        <a:t> DE OCHA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OTRA RELIGIÓN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TIENE RELIGIÓN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CONTESTA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2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6381" y="1456765"/>
            <a:ext cx="8478762" cy="1143000"/>
          </a:xfrm>
        </p:spPr>
        <p:txBody>
          <a:bodyPr/>
          <a:lstStyle/>
          <a:p>
            <a:r>
              <a:rPr lang="en-US" dirty="0" smtClean="0"/>
              <a:t>SE CONCENTRAN MÁS EN LA HABANA Y OCCIDENTE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344406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04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925" y="1246953"/>
            <a:ext cx="8308975" cy="1143000"/>
          </a:xfrm>
        </p:spPr>
        <p:txBody>
          <a:bodyPr/>
          <a:lstStyle/>
          <a:p>
            <a:r>
              <a:rPr lang="en-US" dirty="0" smtClean="0"/>
              <a:t>SON UN 10% MÁS BLANCOS QUE EL PROMEDIO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751126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52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Expo">
    <a:majorFont>
      <a:latin typeface="Calibri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Calibri"/>
      <a:ea typeface=""/>
      <a:cs typeface=""/>
      <a:font script="Jpan" typeface="ＭＳ ゴシック"/>
      <a:font script="Hans" typeface="宋体"/>
      <a:font script="Hant" typeface="新細明體"/>
    </a:minorFont>
  </a:fontScheme>
  <a:fmtScheme name="Expo">
    <a:fillStyleLst>
      <a:solidFill>
        <a:schemeClr val="phClr"/>
      </a:solidFill>
      <a:gradFill rotWithShape="1">
        <a:gsLst>
          <a:gs pos="0">
            <a:schemeClr val="phClr">
              <a:tint val="100000"/>
              <a:satMod val="13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93000"/>
              <a:satMod val="130000"/>
            </a:schemeClr>
          </a:gs>
          <a:gs pos="60000">
            <a:schemeClr val="phClr">
              <a:tint val="80000"/>
              <a:shade val="93000"/>
              <a:satMod val="130000"/>
            </a:schemeClr>
          </a:gs>
          <a:gs pos="100000">
            <a:schemeClr val="phClr">
              <a:tint val="50000"/>
              <a:shade val="94000"/>
              <a:alpha val="100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34925" cap="flat" cmpd="sng" algn="ctr"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8600000" scaled="0"/>
        </a:gra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a:effectStyle>
      <a:effectStyle>
        <a:effectLst>
          <a:innerShdw blurRad="50800" dist="25400" dir="16200000">
            <a:srgbClr val="C0C0C0">
              <a:alpha val="75000"/>
            </a:srgbClr>
          </a:innerShdw>
          <a:reflection blurRad="63500" stA="40000" endPos="50000" dist="127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Expo">
    <a:majorFont>
      <a:latin typeface="Calibri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Calibri"/>
      <a:ea typeface=""/>
      <a:cs typeface=""/>
      <a:font script="Jpan" typeface="ＭＳ ゴシック"/>
      <a:font script="Hans" typeface="宋体"/>
      <a:font script="Hant" typeface="新細明體"/>
    </a:minorFont>
  </a:fontScheme>
  <a:fmtScheme name="Expo">
    <a:fillStyleLst>
      <a:solidFill>
        <a:schemeClr val="phClr"/>
      </a:solidFill>
      <a:gradFill rotWithShape="1">
        <a:gsLst>
          <a:gs pos="0">
            <a:schemeClr val="phClr">
              <a:tint val="100000"/>
              <a:satMod val="13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93000"/>
              <a:satMod val="130000"/>
            </a:schemeClr>
          </a:gs>
          <a:gs pos="60000">
            <a:schemeClr val="phClr">
              <a:tint val="80000"/>
              <a:shade val="93000"/>
              <a:satMod val="130000"/>
            </a:schemeClr>
          </a:gs>
          <a:gs pos="100000">
            <a:schemeClr val="phClr">
              <a:tint val="50000"/>
              <a:shade val="94000"/>
              <a:alpha val="100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34925" cap="flat" cmpd="sng" algn="ctr"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8600000" scaled="0"/>
        </a:gra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a:effectStyle>
      <a:effectStyle>
        <a:effectLst>
          <a:innerShdw blurRad="50800" dist="25400" dir="16200000">
            <a:srgbClr val="C0C0C0">
              <a:alpha val="75000"/>
            </a:srgbClr>
          </a:innerShdw>
          <a:reflection blurRad="63500" stA="40000" endPos="50000" dist="127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Expo">
    <a:majorFont>
      <a:latin typeface="Calibri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Calibri"/>
      <a:ea typeface=""/>
      <a:cs typeface=""/>
      <a:font script="Jpan" typeface="ＭＳ ゴシック"/>
      <a:font script="Hans" typeface="宋体"/>
      <a:font script="Hant" typeface="新細明體"/>
    </a:minorFont>
  </a:fontScheme>
  <a:fmtScheme name="Expo">
    <a:fillStyleLst>
      <a:solidFill>
        <a:schemeClr val="phClr"/>
      </a:solidFill>
      <a:gradFill rotWithShape="1">
        <a:gsLst>
          <a:gs pos="0">
            <a:schemeClr val="phClr">
              <a:tint val="100000"/>
              <a:satMod val="13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93000"/>
              <a:satMod val="130000"/>
            </a:schemeClr>
          </a:gs>
          <a:gs pos="60000">
            <a:schemeClr val="phClr">
              <a:tint val="80000"/>
              <a:shade val="93000"/>
              <a:satMod val="130000"/>
            </a:schemeClr>
          </a:gs>
          <a:gs pos="100000">
            <a:schemeClr val="phClr">
              <a:tint val="50000"/>
              <a:shade val="94000"/>
              <a:alpha val="100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34925" cap="flat" cmpd="sng" algn="ctr"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8600000" scaled="0"/>
        </a:gra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a:effectStyle>
      <a:effectStyle>
        <a:effectLst>
          <a:innerShdw blurRad="50800" dist="25400" dir="16200000">
            <a:srgbClr val="C0C0C0">
              <a:alpha val="75000"/>
            </a:srgbClr>
          </a:innerShdw>
          <a:reflection blurRad="63500" stA="40000" endPos="50000" dist="127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Expo">
    <a:majorFont>
      <a:latin typeface="Calibri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Calibri"/>
      <a:ea typeface=""/>
      <a:cs typeface=""/>
      <a:font script="Jpan" typeface="ＭＳ ゴシック"/>
      <a:font script="Hans" typeface="宋体"/>
      <a:font script="Hant" typeface="新細明體"/>
    </a:minorFont>
  </a:fontScheme>
  <a:fmtScheme name="Expo">
    <a:fillStyleLst>
      <a:solidFill>
        <a:schemeClr val="phClr"/>
      </a:solidFill>
      <a:gradFill rotWithShape="1">
        <a:gsLst>
          <a:gs pos="0">
            <a:schemeClr val="phClr">
              <a:tint val="100000"/>
              <a:satMod val="13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93000"/>
              <a:satMod val="130000"/>
            </a:schemeClr>
          </a:gs>
          <a:gs pos="60000">
            <a:schemeClr val="phClr">
              <a:tint val="80000"/>
              <a:shade val="93000"/>
              <a:satMod val="130000"/>
            </a:schemeClr>
          </a:gs>
          <a:gs pos="100000">
            <a:schemeClr val="phClr">
              <a:tint val="50000"/>
              <a:shade val="94000"/>
              <a:alpha val="100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34925" cap="flat" cmpd="sng" algn="ctr"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8600000" scaled="0"/>
        </a:gra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a:effectStyle>
      <a:effectStyle>
        <a:effectLst>
          <a:innerShdw blurRad="50800" dist="25400" dir="16200000">
            <a:srgbClr val="C0C0C0">
              <a:alpha val="75000"/>
            </a:srgbClr>
          </a:innerShdw>
          <a:reflection blurRad="63500" stA="40000" endPos="50000" dist="127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Expo">
    <a:majorFont>
      <a:latin typeface="Calibri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Calibri"/>
      <a:ea typeface=""/>
      <a:cs typeface=""/>
      <a:font script="Jpan" typeface="ＭＳ ゴシック"/>
      <a:font script="Hans" typeface="宋体"/>
      <a:font script="Hant" typeface="新細明體"/>
    </a:minorFont>
  </a:fontScheme>
  <a:fmtScheme name="Expo">
    <a:fillStyleLst>
      <a:solidFill>
        <a:schemeClr val="phClr"/>
      </a:solidFill>
      <a:gradFill rotWithShape="1">
        <a:gsLst>
          <a:gs pos="0">
            <a:schemeClr val="phClr">
              <a:tint val="100000"/>
              <a:satMod val="13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93000"/>
              <a:satMod val="130000"/>
            </a:schemeClr>
          </a:gs>
          <a:gs pos="60000">
            <a:schemeClr val="phClr">
              <a:tint val="80000"/>
              <a:shade val="93000"/>
              <a:satMod val="130000"/>
            </a:schemeClr>
          </a:gs>
          <a:gs pos="100000">
            <a:schemeClr val="phClr">
              <a:tint val="50000"/>
              <a:shade val="94000"/>
              <a:alpha val="100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34925" cap="flat" cmpd="sng" algn="ctr"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8600000" scaled="0"/>
        </a:gra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a:effectStyle>
      <a:effectStyle>
        <a:effectLst>
          <a:innerShdw blurRad="50800" dist="25400" dir="16200000">
            <a:srgbClr val="C0C0C0">
              <a:alpha val="75000"/>
            </a:srgbClr>
          </a:innerShdw>
          <a:reflection blurRad="63500" stA="40000" endPos="50000" dist="127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Expo">
    <a:majorFont>
      <a:latin typeface="Calibri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Calibri"/>
      <a:ea typeface=""/>
      <a:cs typeface=""/>
      <a:font script="Jpan" typeface="ＭＳ ゴシック"/>
      <a:font script="Hans" typeface="宋体"/>
      <a:font script="Hant" typeface="新細明體"/>
    </a:minorFont>
  </a:fontScheme>
  <a:fmtScheme name="Expo">
    <a:fillStyleLst>
      <a:solidFill>
        <a:schemeClr val="phClr"/>
      </a:solidFill>
      <a:gradFill rotWithShape="1">
        <a:gsLst>
          <a:gs pos="0">
            <a:schemeClr val="phClr">
              <a:tint val="100000"/>
              <a:satMod val="13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93000"/>
              <a:satMod val="130000"/>
            </a:schemeClr>
          </a:gs>
          <a:gs pos="60000">
            <a:schemeClr val="phClr">
              <a:tint val="80000"/>
              <a:shade val="93000"/>
              <a:satMod val="130000"/>
            </a:schemeClr>
          </a:gs>
          <a:gs pos="100000">
            <a:schemeClr val="phClr">
              <a:tint val="50000"/>
              <a:shade val="94000"/>
              <a:alpha val="100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34925" cap="flat" cmpd="sng" algn="ctr"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8600000" scaled="0"/>
        </a:gra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a:effectStyle>
      <a:effectStyle>
        <a:effectLst>
          <a:innerShdw blurRad="50800" dist="25400" dir="16200000">
            <a:srgbClr val="C0C0C0">
              <a:alpha val="75000"/>
            </a:srgbClr>
          </a:innerShdw>
          <a:reflection blurRad="63500" stA="40000" endPos="50000" dist="127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Expo">
    <a:majorFont>
      <a:latin typeface="Calibri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Calibri"/>
      <a:ea typeface=""/>
      <a:cs typeface=""/>
      <a:font script="Jpan" typeface="ＭＳ ゴシック"/>
      <a:font script="Hans" typeface="宋体"/>
      <a:font script="Hant" typeface="新細明體"/>
    </a:minorFont>
  </a:fontScheme>
  <a:fmtScheme name="Expo">
    <a:fillStyleLst>
      <a:solidFill>
        <a:schemeClr val="phClr"/>
      </a:solidFill>
      <a:gradFill rotWithShape="1">
        <a:gsLst>
          <a:gs pos="0">
            <a:schemeClr val="phClr">
              <a:tint val="100000"/>
              <a:satMod val="13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93000"/>
              <a:satMod val="130000"/>
            </a:schemeClr>
          </a:gs>
          <a:gs pos="60000">
            <a:schemeClr val="phClr">
              <a:tint val="80000"/>
              <a:shade val="93000"/>
              <a:satMod val="130000"/>
            </a:schemeClr>
          </a:gs>
          <a:gs pos="100000">
            <a:schemeClr val="phClr">
              <a:tint val="50000"/>
              <a:shade val="94000"/>
              <a:alpha val="100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34925" cap="flat" cmpd="sng" algn="ctr"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8600000" scaled="0"/>
        </a:gra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a:effectStyle>
      <a:effectStyle>
        <a:effectLst>
          <a:innerShdw blurRad="50800" dist="25400" dir="16200000">
            <a:srgbClr val="C0C0C0">
              <a:alpha val="75000"/>
            </a:srgbClr>
          </a:innerShdw>
          <a:reflection blurRad="63500" stA="40000" endPos="50000" dist="127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7002</TotalTime>
  <Words>1408</Words>
  <Application>Microsoft Office PowerPoint</Application>
  <PresentationFormat>Presentación en pantalla (4:3)</PresentationFormat>
  <Paragraphs>537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Expo</vt:lpstr>
      <vt:lpstr>EL CATÓLICO EN LA CUBA DE HOY                            </vt:lpstr>
      <vt:lpstr>METODOLOGÍA</vt:lpstr>
      <vt:lpstr>   PORCENTAJE  DE CREYENTES Y NO CREYENTES</vt:lpstr>
      <vt:lpstr>¿QUIÉNES SON LOS CATÓLICOS EN CUBA?</vt:lpstr>
      <vt:lpstr>SON JÓVENES </vt:lpstr>
      <vt:lpstr>EDAD DE LOS CATÓLICOS VS EDAD DE LA POBLACIÓN</vt:lpstr>
      <vt:lpstr>DISTRIBUCIÓN POR EDADES</vt:lpstr>
      <vt:lpstr>SE CONCENTRAN MÁS EN LA HABANA Y OCCIDENTE</vt:lpstr>
      <vt:lpstr>SON UN 10% MÁS BLANCOS QUE EL PROMEDIO</vt:lpstr>
      <vt:lpstr>SON MÁS MUJERES QUE HOMBRES</vt:lpstr>
      <vt:lpstr>SON MÁS EDUCADOS QUE EL PROMEDIO </vt:lpstr>
      <vt:lpstr>LOS CATÓLICOS ACCEDEN A INTERNET EN UN MAYOR PORCENTAJE QUE EL PROMEDIO DE LA POBLACIÓN</vt:lpstr>
      <vt:lpstr>¿CÓMO ES SU SITUACIÓN ECONÓMICA?</vt:lpstr>
      <vt:lpstr>UN BUEN PORCENTAJE TRABAJA PARA EL ESTADO</vt:lpstr>
      <vt:lpstr>PORCENTUALMENTE TIENEN MÁS FAMILIARES EN EL EXTRANJERO.</vt:lpstr>
      <vt:lpstr>POR LO CUÁL RECIBEN MÁS DIVISAS DEL EXTERIOR CON EXCEPCIÓN DE LOS PROTESTANTES </vt:lpstr>
      <vt:lpstr>PERTENECEN AL GRUPO CUYAS FAMILIAS TIENEN MÁS “NEGOCIOS”</vt:lpstr>
      <vt:lpstr>Presentación de PowerPoint</vt:lpstr>
      <vt:lpstr>TAN INSATISFECHOS COMO EL CUBANO EN GENERAL</vt:lpstr>
      <vt:lpstr>Presentación de PowerPoint</vt:lpstr>
      <vt:lpstr>Presentación de PowerPoint</vt:lpstr>
      <vt:lpstr>LOS CATÓLICOS RECHAZAN EL SISTEMA POLÍTICO</vt:lpstr>
      <vt:lpstr>¿POR QUÉ LO RECHAZAN?</vt:lpstr>
      <vt:lpstr>ÍNDICE APROBACIÓN MENOS DESAPROBACIÓN DEL SISTEMA POLÍTICO</vt:lpstr>
      <vt:lpstr>Presentación de PowerPoint</vt:lpstr>
      <vt:lpstr>FRASES DICHAS POR LOS CATÓLICOS ENCUESTADOS QUE REFLEJAN LA INSATISFACCIÓN CON LA SITUACIÓN POLÍTICA</vt:lpstr>
      <vt:lpstr>Presentación de PowerPoint</vt:lpstr>
      <vt:lpstr>LES DESAGRADA EL PARTIDO COMUNISTA Y LES AGRADAN LOS GRUPOS DE OPOSICIÓN</vt:lpstr>
      <vt:lpstr>PIENSAN QUE NO DEBEN HABLAR LIBREMENTE</vt:lpstr>
      <vt:lpstr>LA APERTURA CON ESTADOS UNIDOS</vt:lpstr>
      <vt:lpstr>A PESAR DE SENTIRSE MENOS OPTIMISTAS</vt:lpstr>
      <vt:lpstr>  OPTIMISMO PENSANDO EN SU FUTURO Y EL DE SU FAMILIA, ¿SE SIENTE OPTIMISTA O PESIMISTA? </vt:lpstr>
      <vt:lpstr>APRUEBAN ABRUMADORAMENTE LA NORMALIZACIÓN DE RELACIONES</vt:lpstr>
      <vt:lpstr>Y LA ELIMINACIÓN DEL EMBARGO</vt:lpstr>
      <vt:lpstr>PIENSAN QUE LA APERTURA CAMBIARÁ EL SISTEMA ECONÓMICO</vt:lpstr>
      <vt:lpstr>PERO NO CAMBIARÁ EL SISTEMA POLÍTICO</vt:lpstr>
      <vt:lpstr>NI CREEN QUE EL GOBIENO PERMITIRÁ EL SURGIMIENTO DE OTROS PARTIDOS POLÍTICOS</vt:lpstr>
      <vt:lpstr>   OPINION SOBRE INSTITUCIONES Y PERSONALIDADES </vt:lpstr>
      <vt:lpstr>OPINIÓN SOBRE LA IGLESIA CATÓLICA</vt:lpstr>
      <vt:lpstr>INDICE DE AGRADO MENOS DESAGRADO DE PERSONALIDADES ENTRE CATÓLICOS</vt:lpstr>
      <vt:lpstr>PAPA FRANCISCO</vt:lpstr>
      <vt:lpstr>BARAK OBAMA</vt:lpstr>
      <vt:lpstr>RAÚL CASTRO</vt:lpstr>
      <vt:lpstr>FIDEL CASTRO</vt:lpstr>
      <vt:lpstr>CONCLUSIONES  Es este el primer estudio serio y nacional que nos permite comprender las características de los católicos y sus puntos de vista. Aunque no es un estudio del Catolicismo en Cuba, si es un reflejo de lo que son y lo que piensan los católicos en Cuba.  Y puede ser un primer paso para tener una comprensión más clara de una Iglesia que ha sufrido mucho y que sigue sufriendo.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Joaquin Alberto Perez</dc:creator>
  <cp:lastModifiedBy>Alejandro Ramirez Kalisch</cp:lastModifiedBy>
  <cp:revision>77</cp:revision>
  <dcterms:created xsi:type="dcterms:W3CDTF">2015-04-10T16:10:58Z</dcterms:created>
  <dcterms:modified xsi:type="dcterms:W3CDTF">2018-08-31T15:35:05Z</dcterms:modified>
</cp:coreProperties>
</file>